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1" r:id="rId2"/>
    <p:sldId id="334" r:id="rId3"/>
    <p:sldId id="265" r:id="rId4"/>
    <p:sldId id="260" r:id="rId5"/>
    <p:sldId id="262" r:id="rId6"/>
    <p:sldId id="333" r:id="rId7"/>
    <p:sldId id="257" r:id="rId8"/>
    <p:sldId id="258" r:id="rId9"/>
    <p:sldId id="264" r:id="rId10"/>
    <p:sldId id="329" r:id="rId11"/>
    <p:sldId id="261" r:id="rId12"/>
    <p:sldId id="339" r:id="rId13"/>
    <p:sldId id="266" r:id="rId14"/>
    <p:sldId id="256" r:id="rId15"/>
    <p:sldId id="290" r:id="rId16"/>
    <p:sldId id="342" r:id="rId17"/>
    <p:sldId id="269" r:id="rId18"/>
    <p:sldId id="299" r:id="rId19"/>
    <p:sldId id="348" r:id="rId20"/>
    <p:sldId id="277" r:id="rId21"/>
    <p:sldId id="285" r:id="rId22"/>
    <p:sldId id="346" r:id="rId23"/>
    <p:sldId id="325" r:id="rId24"/>
    <p:sldId id="272" r:id="rId25"/>
    <p:sldId id="319" r:id="rId26"/>
    <p:sldId id="323" r:id="rId27"/>
    <p:sldId id="321" r:id="rId28"/>
    <p:sldId id="324" r:id="rId29"/>
    <p:sldId id="297" r:id="rId30"/>
    <p:sldId id="320" r:id="rId31"/>
    <p:sldId id="281" r:id="rId32"/>
    <p:sldId id="347" r:id="rId33"/>
    <p:sldId id="345" r:id="rId34"/>
    <p:sldId id="327" r:id="rId35"/>
    <p:sldId id="283" r:id="rId36"/>
    <p:sldId id="315" r:id="rId37"/>
    <p:sldId id="316" r:id="rId38"/>
    <p:sldId id="314" r:id="rId39"/>
    <p:sldId id="313" r:id="rId40"/>
    <p:sldId id="305" r:id="rId41"/>
    <p:sldId id="306" r:id="rId42"/>
    <p:sldId id="304" r:id="rId43"/>
    <p:sldId id="303" r:id="rId44"/>
    <p:sldId id="310" r:id="rId45"/>
    <p:sldId id="34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7" autoAdjust="0"/>
    <p:restoredTop sz="94660"/>
  </p:normalViewPr>
  <p:slideViewPr>
    <p:cSldViewPr>
      <p:cViewPr varScale="1">
        <p:scale>
          <a:sx n="93" d="100"/>
          <a:sy n="93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68D9B-3309-4600-BD6D-FA776EEC70B2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6BF95-1DB3-44B1-BC20-147FD5DDA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6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5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66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3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60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5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496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BF95-1DB3-44B1-BC20-147FD5DDAC9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3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2.jpeg"/><Relationship Id="rId5" Type="http://schemas.openxmlformats.org/officeDocument/2006/relationships/image" Target="../media/image38.jpeg"/><Relationship Id="rId10" Type="http://schemas.openxmlformats.org/officeDocument/2006/relationships/image" Target="../media/image41.jpeg"/><Relationship Id="rId4" Type="http://schemas.microsoft.com/office/2007/relationships/hdphoto" Target="../media/hdphoto8.wdp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12.wdp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microsoft.com/office/2007/relationships/hdphoto" Target="../media/hdphoto15.wdp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microsoft.com/office/2007/relationships/hdphoto" Target="../media/hdphoto20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pasis30.ru/uploads/images/2(19).jp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microsoft.com/office/2007/relationships/hdphoto" Target="../media/hdphoto24.wdp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130425"/>
            <a:ext cx="5688632" cy="1802631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105767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ОЦЕНКА (БЫВШЕГО И СОВРЕМЕННОГО) СОСТОЯНИЯ МОНИТОРИНГА РОСГИДРОМЕТА, РОЛЬ ГИДРОМЕТСЛУЖБЫ КАСПИЙСКОЙ ФЛОТИЛИИ, ФИЛИАЛОВ ИНСТИТУТОВ РАН И ОТДЕЛЕНИЙ РГО В ОБЕСПЕЧЕНИИ БЕЗОПАСНОСТИ МОРЕПЛАВАНИЯ И ДЕЯТЕЛЬНОСТИ МОРСКИХ ОТРАСЛЕЙ НА КАСПИЙСКОМ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</a:t>
            </a:r>
          </a:p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/>
          </a:p>
          <a:p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БУХАРИЦИН ПЁТР ИВАНОВИЧ,  </a:t>
            </a:r>
            <a:r>
              <a:rPr lang="ru-RU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д.геогр.н</a:t>
            </a:r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ru-RU" sz="1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г.н.с</a:t>
            </a:r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Каспийский филиал ФГБУН Института океанологии </a:t>
            </a:r>
            <a:r>
              <a:rPr lang="ru-RU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им.П.П</a:t>
            </a:r>
            <a:r>
              <a:rPr lang="ru-RU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Ширшова</a:t>
            </a:r>
            <a:r>
              <a:rPr lang="ru-RU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РАН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endParaRPr lang="ru-RU" sz="2400" dirty="0"/>
          </a:p>
          <a:p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6632"/>
            <a:ext cx="5857443" cy="128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1718637" cy="171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669596"/>
            <a:ext cx="1626410" cy="92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18" y="5669596"/>
            <a:ext cx="944778" cy="8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Piter\Desktop\Эмблема АО РГО 06-03-2017_14-24-47\Астраханское  отделение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3"/>
          <a:stretch>
            <a:fillRect/>
          </a:stretch>
        </p:blipFill>
        <p:spPr bwMode="auto">
          <a:xfrm>
            <a:off x="6804248" y="5661248"/>
            <a:ext cx="1821130" cy="92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661248"/>
            <a:ext cx="2304256" cy="870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4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796402\Рабочий стол-2018\ХХХХХХХХХХ   МОНОГРАФИЯ по Каспийским льдам\П Р И Л О Ж Е Н И Я\Ледокол взламывает лед в ВК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29522"/>
            <a:ext cx="4032448" cy="29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328008"/>
              </p:ext>
            </p:extLst>
          </p:nvPr>
        </p:nvGraphicFramePr>
        <p:xfrm>
          <a:off x="3419872" y="113963"/>
          <a:ext cx="5585700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Acrobat Document" r:id="rId4" imgW="8905743" imgH="6210270" progId="AcroExch.Document.DC">
                  <p:embed/>
                </p:oleObj>
              </mc:Choice>
              <mc:Fallback>
                <p:oleObj name="Acrobat Document" r:id="rId4" imgW="8905743" imgH="62102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72" y="113963"/>
                        <a:ext cx="5585700" cy="374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 descr="F:\796402\Титульные листы  ПУБЛИКАЦИЙ\Брошюры ВДНХ\Бухарицин П.И. Брошюра ВДНХ 1986\Брошюра ВДНХ 1986 тит. лис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963"/>
            <a:ext cx="3312368" cy="488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796402\Рабочий стол-2018\ХХХХХХХХХХ   МОНОГРАФИЯ по Каспийским льдам\П Р И Л О Ж Е Н И Я\Искусственный взлом льда в Волго-Каспимйском канал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3110823" cy="21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ГИДРОМЕТЕОРОЛОГИЧЕСКОЕ ОБЕСПЕЧЕНИЕ СУДОХОДСТВА ПО ВКМСК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8195" name="Picture 3" descr="E:\Ф О Т О\ФОТО Старые экспедиции\Буксировка ППБУ ШЕЛЬФ co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93" b="4453"/>
          <a:stretch/>
        </p:blipFill>
        <p:spPr bwMode="auto">
          <a:xfrm>
            <a:off x="3639363" y="3888531"/>
            <a:ext cx="5301487" cy="28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 О Т О\ФОТО Старые экспедиции\P120264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7016"/>
            <a:ext cx="3682139" cy="56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4806678" cy="329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9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60640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3400" b="1" dirty="0" smtClean="0">
                <a:solidFill>
                  <a:srgbClr val="FF0000"/>
                </a:solidFill>
              </a:rPr>
              <a:t>В 1975Г. В АЗГМО РАЗВЕРНУТ ПЕРВЫЙ В СССР АВТОНОМНЫЙ ПУНКТ ПРИЕМА СПУТНИКОВОЙ ИНФОРМАЦИИ (АППИ) 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70C0"/>
                </a:solidFill>
              </a:rPr>
              <a:t>В </a:t>
            </a:r>
            <a:r>
              <a:rPr lang="ru-RU" sz="3400" b="1" dirty="0">
                <a:solidFill>
                  <a:srgbClr val="0070C0"/>
                </a:solidFill>
              </a:rPr>
              <a:t>последующие годы АЗГМО, совместно с Государственным океанографическим институтом (ГОИН) и Азербайджанским УГКС участвует в подготовке к изданию фундаментальных научных трудов, таких как: </a:t>
            </a:r>
            <a:endParaRPr lang="ru-RU" sz="3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3400" b="1" dirty="0">
              <a:solidFill>
                <a:srgbClr val="0070C0"/>
              </a:solidFill>
            </a:endParaRPr>
          </a:p>
          <a:p>
            <a:r>
              <a:rPr lang="ru-RU" sz="3400" b="1" dirty="0">
                <a:solidFill>
                  <a:srgbClr val="0070C0"/>
                </a:solidFill>
              </a:rPr>
              <a:t>Справочное пособие «Гидрометеорологические условия шельфовой зоны морей СССР. Том 2. Каспийское море», 1986г.; </a:t>
            </a:r>
          </a:p>
          <a:p>
            <a:r>
              <a:rPr lang="ru-RU" sz="3400" b="1" dirty="0">
                <a:solidFill>
                  <a:srgbClr val="0070C0"/>
                </a:solidFill>
              </a:rPr>
              <a:t>Проект «Моря» - «Гидрометеорология и гидрохимия морей». Том 4. Каспийское море. </a:t>
            </a:r>
            <a:r>
              <a:rPr lang="ru-RU" sz="3400" b="1" dirty="0" err="1">
                <a:solidFill>
                  <a:srgbClr val="0070C0"/>
                </a:solidFill>
              </a:rPr>
              <a:t>Вып</a:t>
            </a:r>
            <a:r>
              <a:rPr lang="ru-RU" sz="3400" b="1" dirty="0">
                <a:solidFill>
                  <a:srgbClr val="0070C0"/>
                </a:solidFill>
              </a:rPr>
              <a:t>. 1. Гидрометеорологические условия», 1992г.;</a:t>
            </a:r>
          </a:p>
          <a:p>
            <a:r>
              <a:rPr lang="ru-RU" sz="3400" b="1" dirty="0">
                <a:solidFill>
                  <a:srgbClr val="0070C0"/>
                </a:solidFill>
              </a:rPr>
              <a:t>Проект «Моря» - «Гидрометеорология и гидрохимия морей». Том 4. Каспийское море. </a:t>
            </a:r>
            <a:r>
              <a:rPr lang="ru-RU" sz="3400" b="1" dirty="0" err="1">
                <a:solidFill>
                  <a:srgbClr val="0070C0"/>
                </a:solidFill>
              </a:rPr>
              <a:t>Вып</a:t>
            </a:r>
            <a:r>
              <a:rPr lang="ru-RU" sz="3400" b="1" dirty="0">
                <a:solidFill>
                  <a:srgbClr val="0070C0"/>
                </a:solidFill>
              </a:rPr>
              <a:t>. 2. Гидрохимические условия и океанологические основы формирования биологической продуктивности», 1996г. и др</a:t>
            </a:r>
            <a:r>
              <a:rPr lang="ru-RU" sz="34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ru-RU" sz="3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В эти годы еще не существовало Государственного Комитета по охране окружающей среды. Все функции наблюдения и контроля были сосредоточены в одном ведомстве – </a:t>
            </a:r>
            <a:r>
              <a:rPr lang="ru-RU" sz="3400" b="1" dirty="0" err="1">
                <a:solidFill>
                  <a:srgbClr val="0070C0"/>
                </a:solidFill>
              </a:rPr>
              <a:t>Госкомгидромете</a:t>
            </a:r>
            <a:r>
              <a:rPr lang="ru-RU" sz="3400" b="1" dirty="0">
                <a:solidFill>
                  <a:srgbClr val="0070C0"/>
                </a:solidFill>
              </a:rPr>
              <a:t>. Именно Астраханской гидрометеорологической службе, одной из первых, пришлось столкнуться со страшными последствиями современных природных и техногенных аварий и катастроф: подземными ядерными взрывами на территории Астраханской области; последствиями катастрофического падения, а затем такого же катастрофического, по своим последствиям, подъема уровня Каспийского моря; драматическими событиями, связанными с «проектом века» - переброской стока северных рек в бассейны Каспийского и Аральского морей; строительством канала Волга-</a:t>
            </a:r>
            <a:r>
              <a:rPr lang="ru-RU" sz="3400" b="1" dirty="0" err="1">
                <a:solidFill>
                  <a:srgbClr val="0070C0"/>
                </a:solidFill>
              </a:rPr>
              <a:t>Чограй</a:t>
            </a:r>
            <a:r>
              <a:rPr lang="ru-RU" sz="3400" b="1" dirty="0">
                <a:solidFill>
                  <a:srgbClr val="0070C0"/>
                </a:solidFill>
              </a:rPr>
              <a:t>; трагедией залива Кара-Богаз-Гол; Чернобыльской аварией; аварией на нефтепромысле Тенгиз; трагическим по своим экологическим последствиям пуском первой очереди АГПЗ… Последствия этих и других событий могли бы быть не предсказуемыми и более страшными, если бы не несла свою не столь заметную, но очень важную и ответственную службу Государственная гидрометеорологическая служба России.   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В 1988г. АЗГМО был присвоен новый статус - Астраханский центр гидрометеорологии и мониторинга окружающей среды (АЦГМС).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1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1"/>
            <a:ext cx="8229600" cy="93610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ПУБЛИКАЦИИ</a:t>
            </a:r>
            <a:r>
              <a:rPr lang="ru-RU" dirty="0" smtClean="0"/>
              <a:t>          </a:t>
            </a:r>
            <a:br>
              <a:rPr lang="ru-RU" dirty="0" smtClean="0"/>
            </a:br>
            <a:r>
              <a:rPr lang="ru-RU" sz="1800" b="1" dirty="0" smtClean="0">
                <a:solidFill>
                  <a:srgbClr val="0070C0"/>
                </a:solidFill>
              </a:rPr>
              <a:t>Выпуск 1, 1992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                                                                        Выпуск </a:t>
            </a:r>
            <a:r>
              <a:rPr lang="ru-RU" sz="1600" b="1" dirty="0">
                <a:solidFill>
                  <a:srgbClr val="0070C0"/>
                </a:solidFill>
              </a:rPr>
              <a:t>2, 1996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800" b="1" dirty="0" smtClean="0"/>
              <a:t>                                                    </a:t>
            </a:r>
            <a:endParaRPr lang="ru-RU" sz="1800" b="1" dirty="0"/>
          </a:p>
        </p:txBody>
      </p:sp>
      <p:pic>
        <p:nvPicPr>
          <p:cNvPr id="2050" name="Picture 2" descr="F:\796402\Рабочий стол-2018\ХХХХХХХХХХ   МОНОГРАФИЯ по Каспийским льдам\П Р И Л О Ж Е Н И Я\Первый выпуск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50"/>
          <a:stretch/>
        </p:blipFill>
        <p:spPr bwMode="auto">
          <a:xfrm>
            <a:off x="539552" y="1124744"/>
            <a:ext cx="3904443" cy="520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esktop\Каспийское море. Вып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880139" cy="533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1" y="188640"/>
            <a:ext cx="3456384" cy="1872208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rgbClr val="0070C0"/>
                </a:solidFill>
              </a:rPr>
              <a:t>С </a:t>
            </a:r>
            <a:r>
              <a:rPr lang="ru-RU" sz="1800" b="1" dirty="0">
                <a:solidFill>
                  <a:srgbClr val="0070C0"/>
                </a:solidFill>
              </a:rPr>
              <a:t>1975 г. в </a:t>
            </a:r>
            <a:r>
              <a:rPr lang="ru-RU" sz="1800" b="1" dirty="0" smtClean="0">
                <a:solidFill>
                  <a:srgbClr val="0070C0"/>
                </a:solidFill>
              </a:rPr>
              <a:t>оперативной </a:t>
            </a:r>
            <a:r>
              <a:rPr lang="ru-RU" sz="1800" b="1" dirty="0">
                <a:solidFill>
                  <a:srgbClr val="0070C0"/>
                </a:solidFill>
              </a:rPr>
              <a:t>работе синоптиков и океанологов стала широко внедряться спутниковая информация.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1" t="2225" r="1383" b="2967"/>
          <a:stretch/>
        </p:blipFill>
        <p:spPr bwMode="auto">
          <a:xfrm>
            <a:off x="4283968" y="4005064"/>
            <a:ext cx="3888432" cy="255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E:\Ф О Т О\ФОТО ПЕТР БУХАРИЦИН\Стр. 6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97" y="476672"/>
            <a:ext cx="5068711" cy="33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373208" cy="498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1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5494" y="274638"/>
            <a:ext cx="6298506" cy="106613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ВКЛАД КАСПИЙСКОЙ ФЛОТИЛИИ В  </a:t>
            </a:r>
            <a:r>
              <a:rPr lang="ru-RU" sz="2000" b="1" dirty="0" smtClean="0">
                <a:solidFill>
                  <a:srgbClr val="0070C0"/>
                </a:solidFill>
              </a:rPr>
              <a:t>ГИДРОМЕТЕОРОЛОГИЧЕСКИЙ МОНИТОРИНГ КАСПИЙСКОГО МОРЯ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E:\Desktop\Бухарицин П.И. ФОТОГРАФИИ ДЛЯ ФОТОАЛЬБОМА\Бухарицин П.И. ФОТОГРАФИИ для Фотоальбома\Новая папка\Петр Тухолка в экспедиции на СР-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5005691" cy="36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Ф О Т О\ФОТО Тухолка\Работа с дночерпателем Оке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61452"/>
            <a:ext cx="3238320" cy="513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Ф О Т О\ФОТО Тухолка\Петр Тухолка в экспедиции на СР-933 (1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93975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5494" y="1196752"/>
            <a:ext cx="3238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1994г. – </a:t>
            </a:r>
            <a:r>
              <a:rPr lang="ru-RU" b="1" dirty="0" smtClean="0">
                <a:solidFill>
                  <a:srgbClr val="0070C0"/>
                </a:solidFill>
              </a:rPr>
              <a:t>Первая Международная российско-французская экспедиция </a:t>
            </a:r>
            <a:r>
              <a:rPr lang="ru-RU" b="1" dirty="0">
                <a:solidFill>
                  <a:srgbClr val="0070C0"/>
                </a:solidFill>
              </a:rPr>
              <a:t>на </a:t>
            </a:r>
            <a:r>
              <a:rPr lang="ru-RU" b="1" dirty="0" smtClean="0">
                <a:solidFill>
                  <a:srgbClr val="0070C0"/>
                </a:solidFill>
              </a:rPr>
              <a:t>Каспийске </a:t>
            </a:r>
            <a:r>
              <a:rPr lang="ru-RU" b="1" dirty="0">
                <a:solidFill>
                  <a:srgbClr val="0070C0"/>
                </a:solidFill>
              </a:rPr>
              <a:t>море по проекту ДИТЕК Эволюция Каспийского моря на протяжении последнего климатического цикла (седиментация, геохимия, </a:t>
            </a:r>
            <a:r>
              <a:rPr lang="ru-RU" b="1" dirty="0" err="1">
                <a:solidFill>
                  <a:srgbClr val="0070C0"/>
                </a:solidFill>
              </a:rPr>
              <a:t>палеогидрология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палеоклимат</a:t>
            </a:r>
            <a:r>
              <a:rPr lang="ru-RU" b="1" dirty="0" smtClean="0">
                <a:solidFill>
                  <a:srgbClr val="0070C0"/>
                </a:solidFill>
              </a:rPr>
              <a:t>).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45010"/>
            <a:ext cx="548193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ПОМОЩЬ В СОЗДАНИИ И СТАНОВЛЕНИИ ГМЦ </a:t>
            </a:r>
            <a:r>
              <a:rPr lang="ru-RU" sz="1800" b="1" dirty="0" err="1" smtClean="0">
                <a:solidFill>
                  <a:srgbClr val="0070C0"/>
                </a:solidFill>
              </a:rPr>
              <a:t>КФл</a:t>
            </a:r>
            <a:r>
              <a:rPr lang="ru-RU" sz="1800" b="1" dirty="0" smtClean="0">
                <a:solidFill>
                  <a:srgbClr val="0070C0"/>
                </a:solidFill>
              </a:rPr>
              <a:t/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800" b="1" dirty="0" smtClean="0">
                <a:solidFill>
                  <a:srgbClr val="0070C0"/>
                </a:solidFill>
              </a:rPr>
              <a:t>ПОСЛЕ ЕЕ ПЕРЕБАЗИРОВАНИЯ ИЗ БАКУ В АСТРАХАНЬ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16388" name="Picture 4" descr="E:\Desktop\DVDscene'20020226 06.37.13 Подъем касетного батометра.avi_20191121_211138.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" y="2882639"/>
            <a:ext cx="3273953" cy="21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Ф О Т О\ФОТО ПЕТР БУХАРИЦИН\DV0006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0" y="188641"/>
            <a:ext cx="2976330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:\Экспедиционные фото 2002\Подготовка морской вертушки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64614"/>
            <a:ext cx="3287908" cy="22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Экспедиционные фото 2002\DV000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3025151" cy="226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:\Экспедиции 2002 (фото)\DV0006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15" y="1304764"/>
            <a:ext cx="3284928" cy="246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Desktop\Видео 9 Работа с грунтовой трубкой.avi_20191121_211545.487.jp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00" y="2132856"/>
            <a:ext cx="2662633" cy="21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980728"/>
            <a:ext cx="2339752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Чучело белуги в Астраханском музее-заповеднике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6696745" cy="381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E:\Ф О Т О\История авиации на Каспийском море\Рыбаки сдают в приемный пункт белуг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97" y="3429000"/>
            <a:ext cx="5248555" cy="33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671" y="5089900"/>
            <a:ext cx="2736304" cy="1213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Вот таких осетров ловили в Волго-Каспии…</a:t>
            </a:r>
            <a:endParaRPr lang="ru-RU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А это пираты ХХ</a:t>
            </a:r>
            <a:r>
              <a:rPr lang="en-US" sz="1800" b="1" dirty="0" smtClean="0">
                <a:solidFill>
                  <a:srgbClr val="0070C0"/>
                </a:solidFill>
              </a:rPr>
              <a:t>I</a:t>
            </a:r>
            <a:r>
              <a:rPr lang="ru-RU" sz="1800" b="1" dirty="0" smtClean="0">
                <a:solidFill>
                  <a:srgbClr val="0070C0"/>
                </a:solidFill>
              </a:rPr>
              <a:t> века, браконьеры!</a:t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800" b="1" dirty="0" smtClean="0">
                <a:solidFill>
                  <a:srgbClr val="0070C0"/>
                </a:solidFill>
              </a:rPr>
              <a:t>Уничтожают остатки некогда самой большой популяции осетровых в мире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27650" name="Picture 2" descr="E:\Ф О Т О\Мои фото Новая папка\getImфУАage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970721" cy="52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0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796402\Фотки с рабочего стола\Ф   О   Т   О\БЕЗИМЕ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632848" cy="38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esktop\Бухарицин П.И. ФОТОГРАФИИ ДЛЯ ФОТОАЛЬБОМА\Бухарицин П.И. ФОТОГРАФИИ для Фотоальбома\Новая папка\2017-08-22 09-36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5235"/>
            <a:ext cx="5019389" cy="376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2015047"/>
            <a:ext cx="109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Так было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177012"/>
            <a:ext cx="122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Так сейчас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858000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endParaRPr lang="ru-RU" sz="26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4200" b="1" dirty="0" smtClean="0">
                <a:solidFill>
                  <a:srgbClr val="FF0000"/>
                </a:solidFill>
              </a:rPr>
              <a:t>ПЕРВЫЕ МЕТЕОРОЛОГИЧЕСКИЕ НАБЛЮДЕНИЯ В АСТРАХАНИ НАЧАЛИСЬ В СЕНТЯБРЕ 1745Г. </a:t>
            </a:r>
            <a:r>
              <a:rPr lang="ru-RU" sz="4200" b="1" dirty="0" smtClean="0">
                <a:solidFill>
                  <a:srgbClr val="0070C0"/>
                </a:solidFill>
              </a:rPr>
              <a:t>НО ЕСЛИ ДО 1836Г. ОНИ ВЕЛИСЬ БЕЗ ОСОБОЙ СИСТЕМЫ, ОТДЕЛЬНЫМИ ЛИЦАМИ И С БОЛЬШИМИ ПЕРЕРЫВАМИ, ТО В ДАЛЬНЕЙШЕМ ЭТИ НАБЛЮДЕНИЯ ОСУЩЕСТВЛЯЛИСЬ УЖЕ НА РЕГУЛЯРНОЙ ОСНОВЕ. </a:t>
            </a:r>
            <a:r>
              <a:rPr lang="ru-RU" sz="4200" b="1" dirty="0" smtClean="0">
                <a:solidFill>
                  <a:srgbClr val="FF0000"/>
                </a:solidFill>
              </a:rPr>
              <a:t>1 ИЮЛЯ 1888Г. ПРИ АСТРАХАНСКОМ РЕАЛЬНОМ УЧИЛИЩЕ НАЧАЛА РАБОТУ ПЕРВАЯ В АСТРАХАНСКОМ КРАЕ МЕТЕОРОЛОГИЧЕСКАЯ СТАНЦИЯ 2-ГО </a:t>
            </a:r>
            <a:r>
              <a:rPr lang="ru-RU" sz="4200" b="1" dirty="0" smtClean="0">
                <a:solidFill>
                  <a:srgbClr val="FF0000"/>
                </a:solidFill>
              </a:rPr>
              <a:t>РАЗРЯДА</a:t>
            </a:r>
            <a:endParaRPr lang="ru-RU" sz="3800" dirty="0"/>
          </a:p>
          <a:p>
            <a:pPr marL="0" indent="0">
              <a:buNone/>
            </a:pPr>
            <a:r>
              <a:rPr lang="ru-RU" sz="2900" b="1" dirty="0" smtClean="0">
                <a:solidFill>
                  <a:srgbClr val="0070C0"/>
                </a:solidFill>
              </a:rPr>
              <a:t>Станция </a:t>
            </a:r>
            <a:r>
              <a:rPr lang="ru-RU" sz="2900" b="1" dirty="0">
                <a:solidFill>
                  <a:srgbClr val="0070C0"/>
                </a:solidFill>
              </a:rPr>
              <a:t>находилась в подчинении Главной физической обсерватории (с 1924г. - Главная геофизическая обсерватория). Наблюдения производились три раза в день, и вся информация по телеграфу передавалась в С-Петербург, в обсерваторию, где использовалась для составления ежедневных синоптических карт. </a:t>
            </a:r>
          </a:p>
          <a:p>
            <a:pPr marL="0" indent="0">
              <a:buNone/>
            </a:pPr>
            <a:r>
              <a:rPr lang="ru-RU" sz="2900" b="1" dirty="0" smtClean="0">
                <a:solidFill>
                  <a:srgbClr val="0070C0"/>
                </a:solidFill>
              </a:rPr>
              <a:t>С </a:t>
            </a:r>
            <a:r>
              <a:rPr lang="ru-RU" sz="2900" b="1" dirty="0">
                <a:solidFill>
                  <a:srgbClr val="0070C0"/>
                </a:solidFill>
              </a:rPr>
              <a:t>1906г. на территории современной Астраханской области начала создаваться метеорологическая сеть </a:t>
            </a:r>
            <a:r>
              <a:rPr lang="ru-RU" sz="2900" b="1" dirty="0" err="1">
                <a:solidFill>
                  <a:srgbClr val="0070C0"/>
                </a:solidFill>
              </a:rPr>
              <a:t>пескооградительных</a:t>
            </a:r>
            <a:r>
              <a:rPr lang="ru-RU" sz="2900" b="1" dirty="0">
                <a:solidFill>
                  <a:srgbClr val="0070C0"/>
                </a:solidFill>
              </a:rPr>
              <a:t> систем, в которую вошел ряд метеорологических станций и дождемерных пунктов. </a:t>
            </a:r>
          </a:p>
          <a:p>
            <a:pPr marL="0" indent="0">
              <a:buNone/>
            </a:pPr>
            <a:r>
              <a:rPr lang="ru-RU" sz="2900" b="1" dirty="0" smtClean="0">
                <a:solidFill>
                  <a:srgbClr val="0070C0"/>
                </a:solidFill>
              </a:rPr>
              <a:t>Одним </a:t>
            </a:r>
            <a:r>
              <a:rPr lang="ru-RU" sz="2900" b="1" dirty="0">
                <a:solidFill>
                  <a:srgbClr val="0070C0"/>
                </a:solidFill>
              </a:rPr>
              <a:t>из важных мероприятий Советского правительства в первые годы Советской власти в области науки был декрет СНК, подписанный В.И. Лениным от 21 июня 1921г. «Об организации метеорологической службы РСФСР». Этот декрет послужил толчком к </a:t>
            </a:r>
            <a:r>
              <a:rPr lang="ru-RU" sz="2900" b="1" dirty="0" smtClean="0">
                <a:solidFill>
                  <a:srgbClr val="0070C0"/>
                </a:solidFill>
              </a:rPr>
              <a:t>созданию </a:t>
            </a:r>
            <a:r>
              <a:rPr lang="ru-RU" sz="2900" b="1" dirty="0">
                <a:solidFill>
                  <a:srgbClr val="0070C0"/>
                </a:solidFill>
              </a:rPr>
              <a:t>метеорологической службы в Астраханском крае. </a:t>
            </a:r>
            <a:r>
              <a:rPr lang="ru-RU" sz="3800" b="1" dirty="0">
                <a:solidFill>
                  <a:srgbClr val="FF0000"/>
                </a:solidFill>
              </a:rPr>
              <a:t>Регулярные метеорологические наблюдения в Астрахани возобновились с 1 января 1922г. </a:t>
            </a:r>
            <a:r>
              <a:rPr lang="ru-RU" sz="2900" b="1" dirty="0">
                <a:solidFill>
                  <a:srgbClr val="0070C0"/>
                </a:solidFill>
              </a:rPr>
              <a:t>Вновь созданная метеорологическая станция некоторое время находилась в здании Астраханского государственного университета, а затем была переведена за город, в здание бывшего покровского монастыря. С июня 1925г. началось восстановление метеорологической сети края. Восстановленные метеостанции стали работать по программе, согласованной со службой погоды наблюдательной сети Главной геофизической обсерватории. В 1934г. создается Астраханское отделение </a:t>
            </a:r>
            <a:r>
              <a:rPr lang="ru-RU" sz="2900" b="1" dirty="0" err="1">
                <a:solidFill>
                  <a:srgbClr val="0070C0"/>
                </a:solidFill>
              </a:rPr>
              <a:t>гидрометслужбы</a:t>
            </a:r>
            <a:r>
              <a:rPr lang="ru-RU" sz="2900" b="1" dirty="0">
                <a:solidFill>
                  <a:srgbClr val="0070C0"/>
                </a:solidFill>
              </a:rPr>
              <a:t> Северо-Каспийского бюро погоды (СКБП), главной задачей которого стало гидрометеорологическое обеспечение морского рыбного промысла. С этого времени в Астрахани регулярно составляются краткосрочные прогнозы погоды. В 1936г. в Астрахани организуется бюро погоды, а в 1946г. – гидрометеорологическое бюро, здесь в 1950г. создается группа долгосрочных прогнозов погоды. </a:t>
            </a:r>
          </a:p>
          <a:p>
            <a:pPr marL="0" indent="0">
              <a:buNone/>
            </a:pPr>
            <a:r>
              <a:rPr lang="ru-RU" sz="2900" b="1" dirty="0">
                <a:solidFill>
                  <a:srgbClr val="0070C0"/>
                </a:solidFill>
              </a:rPr>
              <a:t>Учитывая важное народнохозяйственное значение устьевой области, проектирование строительства гидроэлектростанций и каскада водохранилищ на Волге и катастрофическое падение уровня Каспийского моря, </a:t>
            </a:r>
            <a:r>
              <a:rPr lang="ru-RU" sz="3800" b="1" dirty="0">
                <a:solidFill>
                  <a:srgbClr val="FF0000"/>
                </a:solidFill>
              </a:rPr>
              <a:t>Главное управление </a:t>
            </a:r>
            <a:r>
              <a:rPr lang="ru-RU" sz="3800" b="1" dirty="0" err="1">
                <a:solidFill>
                  <a:srgbClr val="FF0000"/>
                </a:solidFill>
              </a:rPr>
              <a:t>гидрометслужбы</a:t>
            </a:r>
            <a:r>
              <a:rPr lang="ru-RU" sz="3800" b="1" dirty="0">
                <a:solidFill>
                  <a:srgbClr val="FF0000"/>
                </a:solidFill>
              </a:rPr>
              <a:t> при СНК СССР в марте 1941г. приняло решение об </a:t>
            </a:r>
            <a:r>
              <a:rPr lang="ru-RU" sz="3800" b="1" dirty="0" smtClean="0">
                <a:solidFill>
                  <a:srgbClr val="FF0000"/>
                </a:solidFill>
              </a:rPr>
              <a:t>организации в </a:t>
            </a:r>
            <a:r>
              <a:rPr lang="ru-RU" sz="3800" b="1" dirty="0">
                <a:solidFill>
                  <a:srgbClr val="FF0000"/>
                </a:solidFill>
              </a:rPr>
              <a:t>Астрахани первой в нашей стране (и в мире) Волжской устьевой гидрометеорологической станции (ВУС) первого разряда. Начальником ВУС был назначен Ф.З. </a:t>
            </a:r>
            <a:r>
              <a:rPr lang="ru-RU" sz="3800" b="1" dirty="0" err="1">
                <a:solidFill>
                  <a:srgbClr val="FF0000"/>
                </a:solidFill>
              </a:rPr>
              <a:t>Батталов</a:t>
            </a:r>
            <a:r>
              <a:rPr lang="ru-RU" sz="38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69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7848871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Т</a:t>
            </a:r>
            <a:r>
              <a:rPr lang="ru-RU" sz="2000" b="1" dirty="0" smtClean="0">
                <a:solidFill>
                  <a:srgbClr val="0070C0"/>
                </a:solidFill>
              </a:rPr>
              <a:t>ак оживленно было на </a:t>
            </a:r>
            <a:r>
              <a:rPr lang="ru-RU" sz="2000" b="1" dirty="0" smtClean="0">
                <a:solidFill>
                  <a:srgbClr val="0070C0"/>
                </a:solidFill>
              </a:rPr>
              <a:t>острове </a:t>
            </a:r>
            <a:r>
              <a:rPr lang="ru-RU" sz="2000" b="1" dirty="0" smtClean="0">
                <a:solidFill>
                  <a:srgbClr val="0070C0"/>
                </a:solidFill>
              </a:rPr>
              <a:t>Малый </a:t>
            </a:r>
            <a:r>
              <a:rPr lang="ru-RU" sz="2000" b="1" dirty="0">
                <a:solidFill>
                  <a:srgbClr val="0070C0"/>
                </a:solidFill>
              </a:rPr>
              <a:t>Жемчужный и зимой и летом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E:\Desktop\МОИ фотографии     26-08-2019_11-30-05\Фото Каспийские тюлени\ФОТО                  П. Бухарицина.        Каспийскме тюлени\П. Бухарицин Тюлени на о. М. Жемчужны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3203"/>
            <a:ext cx="4876613" cy="273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Desktop\Обследование тюленей февраль 2000.mpg_20191121_201025.6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2465" r="2765" b="3044"/>
          <a:stretch/>
        </p:blipFill>
        <p:spPr bwMode="auto">
          <a:xfrm>
            <a:off x="179513" y="260648"/>
            <a:ext cx="3744415" cy="279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I:\Экспедиция РГО на Каспий-АВГУСТ 2019\ФОТО Экспедиция РГО на Северный Каспий-август 2019\DSC_0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2093"/>
            <a:ext cx="4727626" cy="313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4288" y="6072887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 так сейчас …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0272" y="274638"/>
            <a:ext cx="199844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Было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10244" name="Picture 4" descr="E:\Desktop\РАБОЧИЕ ДОКУМЕНТЫ-2019\ЭКСПЕДИЦИЯ НА КАСПИЙ\Экспедиционные фото из предварительного отчета\DSC_0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80" y="3789040"/>
            <a:ext cx="444523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Desktop\Бухарицин П.И. ФОТОГРАФИИ ДЛЯ ФОТОАЛЬБОМА\Бухарицин П.И. ФОТОГРАФИИ для Фотоальбома\Новая папка\В альбом\Птичий базар на о. Малый Жемчужный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4" y="188640"/>
            <a:ext cx="708481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1191" y="5388450"/>
            <a:ext cx="106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Сейчас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9" y="4495998"/>
            <a:ext cx="3400037" cy="226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47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8717" y="260647"/>
            <a:ext cx="2746648" cy="504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ОПАСНОСТИ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E:\Desktop\Бухарицин П.И. ФОТОГРАФИИ ДЛЯ ФОТОАЛЬБОМА\Бухарицин П.И. ФОТОГРАФИИ для Фотоальбома\Новая папка\Жертва шторма на Касп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0" y="3941784"/>
            <a:ext cx="362571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esktop\МОИ фотографии     26-08-2019_11-30-05\Фото с рабочего стола\Смерч на Северном Касп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63865"/>
            <a:ext cx="2776592" cy="191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Desktop\РАБОЧИЕ ДОКУМЕНТЫ-2019\ЭКСПЕДИЦИЯ НА КАСПИЙ\ФОТО от Востокова С. (Астрахань-экспедиция на Северный Каспий-2019)\IMG_5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0" y="286047"/>
            <a:ext cx="2912156" cy="19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Desktop\МОИ фотографии     26-08-2019_11-30-05\Фото с рабочего стола\Стамуха в морской части ВК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632576" cy="197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Desktop\Бухарицин П.И. ФОТОГРАФИИ ДЛЯ ФОТОАЛЬБОМА\Бухарицин П.И. ФОТОГРАФИИ для Фотоальбома\Новая папка\В альбом\П. Бухарицин. Низкая межень на Волге 21.09.2006 0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70" y="1306150"/>
            <a:ext cx="2877990" cy="21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84316" y="2163071"/>
            <a:ext cx="266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Подвижки и дрейф льда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536012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Штормовой ветер, волнение, смерчи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3450570"/>
            <a:ext cx="17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Низкая межень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2323507"/>
            <a:ext cx="19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Береговая эрозия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9622" y="3312070"/>
            <a:ext cx="1226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Вселенец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Каспия –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гребневик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43" name="Picture 3" descr="I:\Экспедиция РГО на Каспий=2019\100nikon\DSCN94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45" y="2884892"/>
            <a:ext cx="2493077" cy="18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476" y="5085184"/>
            <a:ext cx="3816460" cy="1590373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4500" b="1" dirty="0" smtClean="0">
                <a:solidFill>
                  <a:srgbClr val="0070C0"/>
                </a:solidFill>
              </a:rPr>
              <a:t>Вероятность ледообразования и направления дрейфа льда  [</a:t>
            </a:r>
            <a:r>
              <a:rPr lang="ru-RU" sz="4500" b="1" i="1" dirty="0" smtClean="0">
                <a:solidFill>
                  <a:srgbClr val="0070C0"/>
                </a:solidFill>
              </a:rPr>
              <a:t>Гидрология…, 1992</a:t>
            </a:r>
            <a:r>
              <a:rPr lang="ru-RU" sz="4500" b="1" dirty="0" smtClean="0">
                <a:solidFill>
                  <a:srgbClr val="0070C0"/>
                </a:solidFill>
              </a:rPr>
              <a:t>]</a:t>
            </a:r>
            <a:endParaRPr lang="ru-RU" sz="4500" b="1" i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sz="4500" b="1" dirty="0" smtClean="0">
                <a:solidFill>
                  <a:srgbClr val="0070C0"/>
                </a:solidFill>
              </a:rPr>
              <a:t>1 – изолиния вероятности ледообразования, %; </a:t>
            </a:r>
          </a:p>
          <a:p>
            <a:pPr algn="ctr">
              <a:buNone/>
            </a:pPr>
            <a:r>
              <a:rPr lang="ru-RU" sz="4500" b="1" dirty="0" smtClean="0">
                <a:solidFill>
                  <a:srgbClr val="0070C0"/>
                </a:solidFill>
              </a:rPr>
              <a:t>2 –  генеральное направление дрейфа; </a:t>
            </a:r>
            <a:endParaRPr lang="ru-RU" sz="4500" b="1" i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sz="4500" b="1" dirty="0" smtClean="0">
                <a:solidFill>
                  <a:srgbClr val="0070C0"/>
                </a:solidFill>
              </a:rPr>
              <a:t>3 –  преобладающее направление дрейфа</a:t>
            </a:r>
            <a:endParaRPr lang="ru-RU" sz="4500" b="1" i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600400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C:\Users\1\Desktop\Бухарицин Астрахань 01-08-2019\Фото от М.А. Гиндиева\Торосы на подступах в Избербаш-мор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8640"/>
            <a:ext cx="4961359" cy="5469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995936" y="5659894"/>
            <a:ext cx="49613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1500" b="1" dirty="0" smtClean="0"/>
          </a:p>
          <a:p>
            <a:pPr algn="ctr">
              <a:buNone/>
            </a:pPr>
            <a:r>
              <a:rPr lang="ru-RU" sz="1500" b="1" dirty="0" smtClean="0">
                <a:solidFill>
                  <a:srgbClr val="0070C0"/>
                </a:solidFill>
              </a:rPr>
              <a:t>Торосы </a:t>
            </a:r>
            <a:r>
              <a:rPr lang="ru-RU" sz="1500" b="1" dirty="0">
                <a:solidFill>
                  <a:srgbClr val="0070C0"/>
                </a:solidFill>
              </a:rPr>
              <a:t>на подступах к эстакадам нефтепромысла </a:t>
            </a:r>
            <a:r>
              <a:rPr lang="ru-RU" sz="1500" b="1" dirty="0" err="1">
                <a:solidFill>
                  <a:srgbClr val="0070C0"/>
                </a:solidFill>
              </a:rPr>
              <a:t>Изберг</a:t>
            </a:r>
            <a:r>
              <a:rPr lang="ru-RU" sz="1500" b="1" dirty="0">
                <a:solidFill>
                  <a:srgbClr val="0070C0"/>
                </a:solidFill>
              </a:rPr>
              <a:t>-море, февраль 1953 г.</a:t>
            </a:r>
            <a:endParaRPr lang="ru-RU" sz="1500" b="1" i="1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sz="1500" b="1" dirty="0">
                <a:solidFill>
                  <a:srgbClr val="0070C0"/>
                </a:solidFill>
              </a:rPr>
              <a:t>(</a:t>
            </a:r>
            <a:r>
              <a:rPr lang="ru-RU" sz="1500" b="1" i="1" dirty="0">
                <a:solidFill>
                  <a:srgbClr val="0070C0"/>
                </a:solidFill>
              </a:rPr>
              <a:t>Фото из архива ПАО "Роснефть-</a:t>
            </a:r>
            <a:r>
              <a:rPr lang="ru-RU" sz="1500" b="1" i="1" dirty="0" err="1">
                <a:solidFill>
                  <a:srgbClr val="0070C0"/>
                </a:solidFill>
              </a:rPr>
              <a:t>Дагнефть</a:t>
            </a:r>
            <a:r>
              <a:rPr lang="ru-RU" sz="1500" b="1" i="1" dirty="0">
                <a:solidFill>
                  <a:srgbClr val="0070C0"/>
                </a:solidFill>
              </a:rPr>
              <a:t>")</a:t>
            </a:r>
          </a:p>
        </p:txBody>
      </p:sp>
    </p:spTree>
    <p:extLst>
      <p:ext uri="{BB962C8B-B14F-4D97-AF65-F5344CB8AC3E}">
        <p14:creationId xmlns:p14="http://schemas.microsoft.com/office/powerpoint/2010/main" val="27083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Ф О Т О\ТЮЛЕНИ\Бухарицин П.И. Фото к лекторию 04.03.2014\36. Ледостойкая буровая платформа Российской компании Лукойл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790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Ф О Т О\ТЮЛЕНИ\Бухарицин П.И. Фото к лекторию 04.03.2014\38. Кашаган. Защитные заграждения вокруг буровой платформы предназначены для её защиты от дрейфующих льдов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08571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Ф О Т О\ТЮЛЕНИ\Бухарицин П.И. Фото к лекторию 04.03.2014\37. Кашаган. Казахская буровая в Северном Каспии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47289"/>
            <a:ext cx="4673492" cy="350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РАСПРЕДЕЛЕНИЕ ГЛУБИН В СЕВЕРНОМ КАСПИИ</a:t>
            </a:r>
            <a:endParaRPr lang="ru-RU" sz="20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4818" name="Picture 2" descr="I:\ВАЖНО и СРОЧНО\НАШЕЛ\РАБОЧИЙ СТОЛ\МОИ СТАТЬИ и ДОКЛАДЫ\опубликована в Вестнике МГУ ОГОРОДОВ\рис5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87" y="1600200"/>
            <a:ext cx="717662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944"/>
            <a:ext cx="9036496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Расположение гряд торосов (слева) и стамух (справа) на Северном Каспии в суровые (а), умеренные (б) и мягкие (в) зимы; стамухи: 1– осеннего и 2 – зимнего происхождения, 3 – максимальное положение кромки льда (по </a:t>
            </a:r>
            <a:r>
              <a:rPr lang="ru-RU" sz="1800" b="1" dirty="0" err="1" smtClean="0">
                <a:solidFill>
                  <a:srgbClr val="0070C0"/>
                </a:solidFill>
              </a:rPr>
              <a:t>Бухарицину</a:t>
            </a:r>
            <a:r>
              <a:rPr lang="ru-RU" sz="1800" b="1" dirty="0" smtClean="0">
                <a:solidFill>
                  <a:srgbClr val="0070C0"/>
                </a:solidFill>
              </a:rPr>
              <a:t>, 1984)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I:\ВАЖНО и СРОЧНО\Конференция в США - ВЕЛИКИЕ ОЗЕРА\Район воздействий льдов на дно Северного Каспия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6177394" cy="41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Documents\Desktop\РАБОЧИЙ СТОЛ\МОИ СТАТЬИ и ДОКЛАДЫ\опубликована в Вестнике МГУ ОГОРОДОВ\рис3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60921" y="1196752"/>
            <a:ext cx="3508942" cy="309634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Piter\Desktop\Новая папка\Северный Каспий зим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5517232"/>
            <a:ext cx="349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СЕВЕРНЫЙ КАСПИЙ ЗИМОЙ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7170" name="Picture 2" descr="E:\Desktop\РАБОЧИЕ ДОКУМЕНТЫ-2019\Материалы для РОАС-2019\0901151002_a_60 ВКМС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t="19202" r="21176" b="6643"/>
          <a:stretch/>
        </p:blipFill>
        <p:spPr bwMode="auto">
          <a:xfrm>
            <a:off x="539552" y="1988840"/>
            <a:ext cx="2114477" cy="3352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351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Grp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44758"/>
            <a:ext cx="3600400" cy="249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273" y="751384"/>
            <a:ext cx="3743439" cy="249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659833"/>
            <a:ext cx="4518248" cy="30662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4273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/>
            <a:r>
              <a:rPr lang="ru-RU" b="1" dirty="0" smtClean="0">
                <a:solidFill>
                  <a:srgbClr val="0070C0"/>
                </a:solidFill>
              </a:rPr>
              <a:t>Судно «Баку» водоизмещением </a:t>
            </a:r>
            <a:r>
              <a:rPr lang="ru-RU" b="1" dirty="0">
                <a:solidFill>
                  <a:srgbClr val="0070C0"/>
                </a:solidFill>
              </a:rPr>
              <a:t>7 </a:t>
            </a:r>
            <a:r>
              <a:rPr lang="ru-RU" b="1" dirty="0" err="1">
                <a:solidFill>
                  <a:srgbClr val="0070C0"/>
                </a:solidFill>
              </a:rPr>
              <a:t>тыс.т</a:t>
            </a:r>
            <a:r>
              <a:rPr lang="ru-RU" b="1" dirty="0">
                <a:solidFill>
                  <a:srgbClr val="0070C0"/>
                </a:solidFill>
              </a:rPr>
              <a:t>.  </a:t>
            </a:r>
            <a:endParaRPr lang="ru-RU" b="1" dirty="0" smtClean="0">
              <a:solidFill>
                <a:srgbClr val="0070C0"/>
              </a:solidFill>
            </a:endParaRPr>
          </a:p>
          <a:p>
            <a:pPr latinLnBrk="1"/>
            <a:r>
              <a:rPr lang="ru-RU" b="1" dirty="0" smtClean="0">
                <a:solidFill>
                  <a:srgbClr val="0070C0"/>
                </a:solidFill>
              </a:rPr>
              <a:t>выжато </a:t>
            </a:r>
            <a:r>
              <a:rPr lang="ru-RU" b="1" dirty="0">
                <a:solidFill>
                  <a:srgbClr val="0070C0"/>
                </a:solidFill>
              </a:rPr>
              <a:t>из канала на 4 км</a:t>
            </a:r>
          </a:p>
        </p:txBody>
      </p:sp>
    </p:spTree>
    <p:extLst>
      <p:ext uri="{BB962C8B-B14F-4D97-AF65-F5344CB8AC3E}">
        <p14:creationId xmlns:p14="http://schemas.microsoft.com/office/powerpoint/2010/main" val="22201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Эфемерный островок, образовавшийся в результате выпахивающего действия дрейфующих льдов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24578" name="Picture 2" descr="E:\Ф О Т О\История авиации на Каспийском море\ВЫБРАНО\Борозды выпахивания, оставленные дрейфующим льдом на дне. Вид с вертолёт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64948"/>
            <a:ext cx="5606564" cy="349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Desktop\ИНФОРМАЦИЯ О ПЛАНИРУЕМЫХ МЕРОПРИЯТИЯХ\Дни Каспийского моря-2019   08-07-2019_01-13-\РИСУНКИ К СТАТЬЕ\Рис.9. Эфемерный островок образовавшийся в результате выпахивающего действия льда. Фото Ф.И. Валлера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8815"/>
            <a:ext cx="4752528" cy="35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581128"/>
            <a:ext cx="3024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Борозды выпахивания на дне Северного Каспия. Фото с вертолета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Силами Волжской описной партии в ноябре 1886 года был </a:t>
            </a:r>
            <a:r>
              <a:rPr lang="ru-RU" sz="1800" b="1" dirty="0" smtClean="0">
                <a:solidFill>
                  <a:srgbClr val="FF0000"/>
                </a:solidFill>
              </a:rPr>
              <a:t>организован </a:t>
            </a:r>
            <a:r>
              <a:rPr lang="ru-RU" sz="1800" b="1" dirty="0">
                <a:solidFill>
                  <a:srgbClr val="FF0000"/>
                </a:solidFill>
              </a:rPr>
              <a:t>Астраханский водомерный пост на реке Волге </a:t>
            </a:r>
            <a:r>
              <a:rPr lang="ru-RU" sz="1800" b="1" dirty="0">
                <a:solidFill>
                  <a:srgbClr val="0070C0"/>
                </a:solidFill>
              </a:rPr>
              <a:t>– в месте </a:t>
            </a:r>
            <a:r>
              <a:rPr lang="ru-RU" sz="1800" b="1" dirty="0" smtClean="0">
                <a:solidFill>
                  <a:srgbClr val="0070C0"/>
                </a:solidFill>
              </a:rPr>
              <a:t>отделения </a:t>
            </a:r>
            <a:r>
              <a:rPr lang="ru-RU" sz="1800" b="1" dirty="0">
                <a:solidFill>
                  <a:srgbClr val="0070C0"/>
                </a:solidFill>
              </a:rPr>
              <a:t>от неё протока Кутум. Этот пост функционировал более 100 лет, и лишь в начале </a:t>
            </a:r>
            <a:r>
              <a:rPr lang="ru-RU" sz="1800" b="1" dirty="0" smtClean="0">
                <a:solidFill>
                  <a:srgbClr val="0070C0"/>
                </a:solidFill>
              </a:rPr>
              <a:t>двухтысячных </a:t>
            </a:r>
            <a:r>
              <a:rPr lang="ru-RU" sz="1800" b="1" dirty="0">
                <a:solidFill>
                  <a:srgbClr val="0070C0"/>
                </a:solidFill>
              </a:rPr>
              <a:t>был перенесён, и установлен на устое автодорожного моста через Волгу</a:t>
            </a:r>
            <a:r>
              <a:rPr lang="ru-RU" sz="1800" b="1" dirty="0" smtClean="0">
                <a:solidFill>
                  <a:srgbClr val="0070C0"/>
                </a:solidFill>
              </a:rPr>
              <a:t>. На фото - старейший </a:t>
            </a:r>
            <a:r>
              <a:rPr lang="ru-RU" sz="1800" b="1" dirty="0">
                <a:solidFill>
                  <a:srgbClr val="0070C0"/>
                </a:solidFill>
              </a:rPr>
              <a:t>сотрудник гидрометеорологической службы СССР, наблюдатель Астраханского водомерного поста Ольга Ивановна </a:t>
            </a:r>
            <a:r>
              <a:rPr lang="ru-RU" sz="1800" b="1" dirty="0" err="1">
                <a:solidFill>
                  <a:srgbClr val="0070C0"/>
                </a:solidFill>
              </a:rPr>
              <a:t>Крайнова</a:t>
            </a:r>
            <a:r>
              <a:rPr lang="ru-RU" sz="1800" b="1" dirty="0" smtClean="0">
                <a:solidFill>
                  <a:srgbClr val="0070C0"/>
                </a:solidFill>
              </a:rPr>
              <a:t>.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E:\МОЯ КНИГА\Крайнова О.И.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24" y="1600200"/>
            <a:ext cx="69969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Р А Б О Ч И Й  С Т О Л\МОНОГРАФИИ ВСЕ\МОНОГРАФИЯ Бухарицин, Голубов, Иванов\СТАТЬЯ ГОЛУБОВ Б.Н., и др\Бухарицин П.И., Голубов Б.Н., Иванов А.Ю. РЕЗУЛЬТАТЫ И ВОПРОСЫ КОМПЛЕКСИРОВАНИЯ МЕТОДОВ\МЧС-2015 рис. 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4"/>
          <a:stretch/>
        </p:blipFill>
        <p:spPr bwMode="auto">
          <a:xfrm>
            <a:off x="3923928" y="116633"/>
            <a:ext cx="5077335" cy="32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6672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ТРУБООБРАЗНЫЕ ТЕЛА НЕФТЕГАЗОНОСНЫХ ОСАДОЧНЫХ БАССЕЙНОВ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sz="2000" b="1" i="1" dirty="0" smtClean="0">
                <a:solidFill>
                  <a:srgbClr val="0070C0"/>
                </a:solidFill>
              </a:rPr>
              <a:t>Вверху </a:t>
            </a:r>
            <a:r>
              <a:rPr lang="ru-RU" sz="2000" dirty="0" smtClean="0">
                <a:solidFill>
                  <a:srgbClr val="0070C0"/>
                </a:solidFill>
              </a:rPr>
              <a:t>– сейсмический разрез трубообразного тела под дном Среднего Каспия </a:t>
            </a:r>
            <a:r>
              <a:rPr lang="ru-RU" dirty="0" smtClean="0">
                <a:solidFill>
                  <a:srgbClr val="0070C0"/>
                </a:solidFill>
              </a:rPr>
              <a:t>[</a:t>
            </a:r>
            <a:r>
              <a:rPr lang="ru-RU" i="1" dirty="0" err="1" smtClean="0">
                <a:solidFill>
                  <a:srgbClr val="0070C0"/>
                </a:solidFill>
              </a:rPr>
              <a:t>Голубов</a:t>
            </a:r>
            <a:r>
              <a:rPr lang="ru-RU" i="1" dirty="0" smtClean="0">
                <a:solidFill>
                  <a:srgbClr val="0070C0"/>
                </a:solidFill>
              </a:rPr>
              <a:t>, Исмагилов, 2003</a:t>
            </a:r>
            <a:r>
              <a:rPr lang="ru-RU" dirty="0" smtClean="0">
                <a:solidFill>
                  <a:srgbClr val="0070C0"/>
                </a:solidFill>
              </a:rPr>
              <a:t>]. </a:t>
            </a:r>
          </a:p>
          <a:p>
            <a:endParaRPr lang="ru-RU" dirty="0" smtClean="0"/>
          </a:p>
        </p:txBody>
      </p:sp>
      <p:pic>
        <p:nvPicPr>
          <p:cNvPr id="5" name="Picture 5" descr="фонтан метана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87772"/>
            <a:ext cx="43561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472514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</a:rPr>
              <a:t>Внизу</a:t>
            </a:r>
            <a:r>
              <a:rPr lang="ru-RU" sz="2000" dirty="0" smtClean="0">
                <a:solidFill>
                  <a:srgbClr val="0070C0"/>
                </a:solidFill>
              </a:rPr>
              <a:t> – фонтаны метана на дне Среднего Каспия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E:\Desktop\ИНФОРМАЦИЯ О ПЛАНИРУЕМЫХ МЕРОПРИЯТИЯХ\Дни Каспийского моря-2019   08-07-2019_01-13-\РИСУНКИ К СТАТЬЕ\Рис.3. Недавний снимок места аварии самоходной плавучей буровой установки 60 лет Азербайджа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4" y="-11777"/>
            <a:ext cx="3356603" cy="250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Э Р Н А Р -Затонувшая буровая платформа\Затонувшая у Актау буровая Скрин_21.09.17\Место облома упавшей опо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47" y="137429"/>
            <a:ext cx="5204500" cy="30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На Каламкасе проходят ремонтно-восстановительные работы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1" y="3230800"/>
            <a:ext cx="5267978" cy="33569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652119" y="4653136"/>
            <a:ext cx="34040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dirty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ПРИМЕРЫ АВАРИЙНЫХ  </a:t>
            </a:r>
            <a:r>
              <a:rPr lang="ru-RU" b="1" dirty="0">
                <a:solidFill>
                  <a:srgbClr val="0070C0"/>
                </a:solidFill>
              </a:rPr>
              <a:t>ВЫБРОСОВ ПЛАСТОВЫХ ФЛЮИДОВ НА МЕСТОРОЖДЕНИЯХ НЕФТИ И ГАЗА КАСПИЙСКОГО МОРЯ</a:t>
            </a:r>
          </a:p>
        </p:txBody>
      </p:sp>
    </p:spTree>
    <p:extLst>
      <p:ext uri="{BB962C8B-B14F-4D97-AF65-F5344CB8AC3E}">
        <p14:creationId xmlns:p14="http://schemas.microsoft.com/office/powerpoint/2010/main" val="37143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ПРЕДЛОЖЕНИЯ ПО ОБЕСПЕЧЕНИЮ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МОРЕПЛАВАНИЯ И ДЕЯТЕЛЬНОСТИ МОРСКИХ ОТРАСЛЕЙ НА КАСПИЙСКОМ МОРЕ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2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УСТРОЙСТВО ДЛЯ ЗАЩИТЫ БУРОВЫХ ОБЪЕКТОВ ОТ РАЗРУШЕНИЯ ПРИ ДВИЖЕНИИ ЛЕДЯНЫХ ПОЛЕЙ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458" name="Picture 2" descr="E:\ВСЕ ПАТЕНТЫ И ОПИСАНИЯ НА ИЗОБРЕТЕНИЯ И ПОЛЕЗНЫЕ МОДЕЛИ\3. ПАТЕНТ №79611 полезная моде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78" y="1196752"/>
            <a:ext cx="378003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14" y="1268760"/>
            <a:ext cx="4014446" cy="525658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2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8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8916" name="Picture 4" descr="1202-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1042988" y="620713"/>
            <a:ext cx="504825" cy="16351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2484438" y="260350"/>
            <a:ext cx="1635125" cy="1041400"/>
          </a:xfrm>
          <a:prstGeom prst="wedgeRectCallout">
            <a:avLst>
              <a:gd name="adj1" fmla="val -103884"/>
              <a:gd name="adj2" fmla="val 1056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411413" y="333375"/>
            <a:ext cx="1800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dirty="0">
                <a:solidFill>
                  <a:srgbClr val="000000"/>
                </a:solidFill>
              </a:rPr>
              <a:t>Буровая</a:t>
            </a:r>
          </a:p>
          <a:p>
            <a:pPr algn="ctr" eaLnBrk="0" hangingPunct="0"/>
            <a:r>
              <a:rPr lang="ru-RU" altLang="ru-RU" sz="2400" dirty="0">
                <a:solidFill>
                  <a:srgbClr val="000000"/>
                </a:solidFill>
              </a:rPr>
              <a:t>платформа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68879" y="5227764"/>
            <a:ext cx="8712968" cy="1200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природных факторов при защите морской акватории от возможных аварийных нефтяных разливов в ледовый период 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5580063" y="2781300"/>
            <a:ext cx="2592387" cy="1328738"/>
          </a:xfrm>
          <a:prstGeom prst="wedgeEllipseCallout">
            <a:avLst>
              <a:gd name="adj1" fmla="val -96722"/>
              <a:gd name="adj2" fmla="val -59199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867400" y="2997200"/>
            <a:ext cx="1944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>
                <a:solidFill>
                  <a:srgbClr val="000000"/>
                </a:solidFill>
                <a:latin typeface="Times New Roman" pitchFamily="18" charset="0"/>
              </a:rPr>
              <a:t>Кольцевая стамуха</a:t>
            </a:r>
          </a:p>
        </p:txBody>
      </p:sp>
      <p:sp>
        <p:nvSpPr>
          <p:cNvPr id="38924" name="AutoShape 12"/>
          <p:cNvSpPr>
            <a:spLocks noChangeArrowheads="1"/>
          </p:cNvSpPr>
          <p:nvPr/>
        </p:nvSpPr>
        <p:spPr bwMode="auto">
          <a:xfrm>
            <a:off x="5651500" y="549275"/>
            <a:ext cx="2881313" cy="1943100"/>
          </a:xfrm>
          <a:prstGeom prst="wedgeRoundRectCallout">
            <a:avLst>
              <a:gd name="adj1" fmla="val -133968"/>
              <a:gd name="adj2" fmla="val 4411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651500" y="785813"/>
            <a:ext cx="28082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dirty="0">
                <a:solidFill>
                  <a:srgbClr val="0070C0"/>
                </a:solidFill>
              </a:rPr>
              <a:t>Аварийный разлив</a:t>
            </a:r>
          </a:p>
          <a:p>
            <a:pPr algn="ctr" eaLnBrk="0" hangingPunct="0"/>
            <a:r>
              <a:rPr lang="ru-RU" altLang="ru-RU" sz="2400" dirty="0">
                <a:solidFill>
                  <a:srgbClr val="0070C0"/>
                </a:solidFill>
              </a:rPr>
              <a:t>нефти</a:t>
            </a:r>
          </a:p>
          <a:p>
            <a:pPr algn="ctr" eaLnBrk="0" hangingPunct="0"/>
            <a:r>
              <a:rPr lang="ru-RU" altLang="ru-RU" sz="2400" dirty="0">
                <a:solidFill>
                  <a:srgbClr val="0070C0"/>
                </a:solidFill>
              </a:rPr>
              <a:t>(локализуется</a:t>
            </a:r>
          </a:p>
          <a:p>
            <a:pPr algn="ctr" eaLnBrk="0" hangingPunct="0"/>
            <a:r>
              <a:rPr lang="ru-RU" altLang="ru-RU" sz="2400" dirty="0">
                <a:solidFill>
                  <a:srgbClr val="0070C0"/>
                </a:solidFill>
              </a:rPr>
              <a:t>внутри стамухи)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827088" y="2060575"/>
            <a:ext cx="914400" cy="91440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62639" dir="18519588" algn="ctr" rotWithShape="0">
              <a:srgbClr val="0099C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32" name="AutoShape 20"/>
          <p:cNvSpPr>
            <a:spLocks noChangeArrowheads="1"/>
          </p:cNvSpPr>
          <p:nvPr/>
        </p:nvSpPr>
        <p:spPr bwMode="auto">
          <a:xfrm>
            <a:off x="1835150" y="1989138"/>
            <a:ext cx="2160588" cy="896937"/>
          </a:xfrm>
          <a:prstGeom prst="cloudCallout">
            <a:avLst>
              <a:gd name="adj1" fmla="val -37509"/>
              <a:gd name="adj2" fmla="val -6639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/>
            </a:r>
            <a:br>
              <a:rPr lang="ru-RU" alt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</a:br>
            <a:endParaRPr lang="ru-RU" altLang="ru-RU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1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923928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ПРЕДЛАГАЕМ</a:t>
            </a:r>
            <a:r>
              <a:rPr lang="ru-RU" sz="1800" b="1" dirty="0" smtClean="0">
                <a:solidFill>
                  <a:srgbClr val="0070C0"/>
                </a:solidFill>
              </a:rPr>
              <a:t>ЫЙ СПОСОБ ПРОИЗВОДСТВА ДНОУГЛУБИТЕЛЬНЫХ РАБОТ В ВКМСК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8195" name="Picture 3" descr="E:\Desktop\Бухарицин П.И. ФОТОГРАФИИ ДЛЯ ФОТОАЛЬБОМА\Бухарицин П.И. ФОТОГРАФИИ для Фотоальбома\Новая папка\DSCN0657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8" y="116632"/>
            <a:ext cx="316012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Desktop\МОИ фотографии     26-08-2019_11-30-05\Фото с рабочего стола\DSCN92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18" y="4725144"/>
            <a:ext cx="3143906" cy="20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Desktop\Бухарицин П.И. ФОТОГРАФИИ ДЛЯ ФОТОАЛЬБОМА\Бухарицин П.И. ФОТОГРАФИИ для Фотоальбома\Новая папка\Намытый земснарядом на бровку канала  грут тут же смывается течением обратно в канал и он оседает в ложе канала ниже по течениб. Мартышкин труд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74" y="1767098"/>
            <a:ext cx="3594650" cy="20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755496" cy="51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:\Desktop\РАБОЧИЕ ДОКУМЕНТЫ-2019\ЭКСПЕДИЦИЯ НА КАСПИЙ\ФОТО от Востокова С. (Астрахань-экспедиция на Северный Каспий-2019)\IMG_55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8" y="3140968"/>
            <a:ext cx="3166579" cy="21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5179222" cy="58092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/>
              </a:rPr>
              <a:t>ПРЕДЛАГАЕМАЯ СХЕМА ДНОУГЛУБИТЕЛЬНЫХ РАБОТ ПРИ СОВМЕСТНОМ ИСПОЛЬЗОВАНИИ САМООТВОЗНОГО ЗЕМЛЕСОСА (СЗС)  И 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НЕСКОЛЬКИХ</a:t>
            </a:r>
            <a:r>
              <a:rPr lang="ru-RU" sz="2000" b="1" dirty="0" smtClean="0">
                <a:solidFill>
                  <a:srgbClr val="FF0000"/>
                </a:solidFill>
                <a:effectLst/>
              </a:rPr>
              <a:t> СПЕЦИАЛЬНЫХ МНОГОЦЕЛЕВЫХ СУДОВ (МЦС). </a:t>
            </a:r>
            <a:endParaRPr lang="ru-RU" sz="20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2" descr="I:\Documents\Desktop\СОВЕЩАНИЕ В РОСМОРПОРТЕ\getЫЕРПЫImag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171775"/>
            <a:ext cx="2500330" cy="187524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prst="convex"/>
          </a:sp3d>
        </p:spPr>
      </p:pic>
      <p:pic>
        <p:nvPicPr>
          <p:cNvPr id="5" name="Picture 2" descr="I:\Documents\Desktop\СОВЕЩАНИЕ В РОСМОРПОРТЕ\1570-127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8542" y="4259593"/>
            <a:ext cx="1169517" cy="7143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prst="angle"/>
          </a:sp3d>
        </p:spPr>
      </p:pic>
      <p:pic>
        <p:nvPicPr>
          <p:cNvPr id="6" name="Picture 2" descr="I:\Documents\Desktop\СОВЕЩАНИЕ В РОСМОРПОРТЕ\1570-127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6000768"/>
            <a:ext cx="1143008" cy="69818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prst="angle"/>
          </a:sp3d>
        </p:spPr>
      </p:pic>
      <p:sp>
        <p:nvSpPr>
          <p:cNvPr id="7" name="Овал 6"/>
          <p:cNvSpPr/>
          <p:nvPr/>
        </p:nvSpPr>
        <p:spPr>
          <a:xfrm>
            <a:off x="5274410" y="67956"/>
            <a:ext cx="3024336" cy="1742028"/>
          </a:xfrm>
          <a:prstGeom prst="ellipse">
            <a:avLst/>
          </a:prstGeom>
          <a:scene3d>
            <a:camera prst="isometricOffAxis1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Район дампинга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или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берегового складирования грунта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0" y="928670"/>
            <a:ext cx="9144000" cy="3786214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357554" y="4286256"/>
            <a:ext cx="5786446" cy="2571744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29454" y="4929198"/>
            <a:ext cx="1500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Первое - загружающееся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Судно (МЦС)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3848" y="5143512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Второе - отстаивающееся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Судно (МЦС)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5074" y="2500307"/>
            <a:ext cx="2428892" cy="46166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Земснаряд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6070652" y="2508172"/>
            <a:ext cx="307890" cy="18043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2643175" y="2541107"/>
            <a:ext cx="3000395" cy="331678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3357554" y="5000636"/>
            <a:ext cx="3429024" cy="1452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3357554" y="5072074"/>
            <a:ext cx="2726614" cy="121444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28860" y="4307434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ВКМСК</a:t>
            </a:r>
            <a:endParaRPr lang="ru-RU" sz="3600" b="1" dirty="0">
              <a:solidFill>
                <a:srgbClr val="0070C0"/>
              </a:solidFill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 rot="10800000" flipV="1">
            <a:off x="285720" y="5357826"/>
            <a:ext cx="1928826" cy="928694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42910" y="5072074"/>
            <a:ext cx="126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течение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2" name="Picture 2" descr="I:\Documents\Desktop\СОВЕЩАНИЕ В РОСМОРПОРТЕ\1570-127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48" y="1761270"/>
            <a:ext cx="1143008" cy="69818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prst="angle"/>
          </a:sp3d>
        </p:spPr>
      </p:pic>
      <p:sp>
        <p:nvSpPr>
          <p:cNvPr id="3" name="TextBox 2"/>
          <p:cNvSpPr txBox="1"/>
          <p:nvPr/>
        </p:nvSpPr>
        <p:spPr>
          <a:xfrm>
            <a:off x="3915759" y="1992475"/>
            <a:ext cx="15271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Третье -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Разгружающееся</a:t>
            </a:r>
          </a:p>
          <a:p>
            <a:r>
              <a:rPr lang="ru-RU" sz="1400" b="1" dirty="0" smtClean="0">
                <a:solidFill>
                  <a:srgbClr val="0070C0"/>
                </a:solidFill>
              </a:rPr>
              <a:t>Судно (МЦС)</a:t>
            </a:r>
            <a:endParaRPr 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49" y="142569"/>
            <a:ext cx="3894510" cy="37123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НЕФТЕРУДОВОЗ ПРОЕКТА 1570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2466" name="Picture 2" descr="I:\Documents\Desktop\СОВЕЩАНИЕ В РОСМОРПОРТЕ\1570-1273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436" y="473364"/>
            <a:ext cx="4118046" cy="27047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4919" y="3212976"/>
            <a:ext cx="46210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70C0"/>
                </a:solidFill>
              </a:rPr>
              <a:t>Базовым судном для дооборудования под МЦС нами выбран </a:t>
            </a:r>
            <a:r>
              <a:rPr lang="ru-RU" sz="1400" b="1" dirty="0" err="1">
                <a:solidFill>
                  <a:srgbClr val="0070C0"/>
                </a:solidFill>
              </a:rPr>
              <a:t>нефтерудовоз</a:t>
            </a:r>
            <a:r>
              <a:rPr lang="ru-RU" sz="1400" b="1" dirty="0">
                <a:solidFill>
                  <a:srgbClr val="0070C0"/>
                </a:solidFill>
              </a:rPr>
              <a:t> проекта 15790, как обладающий нужным районом плавания, размерами, энергетической оснащенностью и недостаточно востребованный для транспортной работы. При </a:t>
            </a:r>
            <a:r>
              <a:rPr lang="ru-RU" sz="1400" b="1" dirty="0" smtClean="0">
                <a:solidFill>
                  <a:srgbClr val="0070C0"/>
                </a:solidFill>
              </a:rPr>
              <a:t>этом,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судно </a:t>
            </a:r>
            <a:r>
              <a:rPr lang="ru-RU" sz="1400" b="1" dirty="0">
                <a:solidFill>
                  <a:srgbClr val="0070C0"/>
                </a:solidFill>
              </a:rPr>
              <a:t>дооборудуется дополнительными устройствами и </a:t>
            </a:r>
            <a:r>
              <a:rPr lang="ru-RU" sz="1400" b="1" dirty="0" smtClean="0">
                <a:solidFill>
                  <a:srgbClr val="0070C0"/>
                </a:solidFill>
              </a:rPr>
              <a:t>механизмами: </a:t>
            </a:r>
            <a:endParaRPr lang="ru-RU" sz="1400" b="1" dirty="0">
              <a:solidFill>
                <a:srgbClr val="0070C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- Свайным  </a:t>
            </a:r>
            <a:r>
              <a:rPr lang="ru-RU" sz="1400" b="1" dirty="0">
                <a:solidFill>
                  <a:srgbClr val="0070C0"/>
                </a:solidFill>
              </a:rPr>
              <a:t>устройством для быстрой и надежной установке на любой  акватории. 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- Портальным </a:t>
            </a:r>
            <a:r>
              <a:rPr lang="ru-RU" sz="1400" b="1" dirty="0">
                <a:solidFill>
                  <a:srgbClr val="0070C0"/>
                </a:solidFill>
              </a:rPr>
              <a:t>краном грузоподъёмностью 5 т над грузовым трюмом. 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- </a:t>
            </a:r>
            <a:r>
              <a:rPr lang="ru-RU" sz="1400" b="1" dirty="0" err="1" smtClean="0">
                <a:solidFill>
                  <a:srgbClr val="0070C0"/>
                </a:solidFill>
              </a:rPr>
              <a:t>Гидроперегружателем</a:t>
            </a:r>
            <a:r>
              <a:rPr lang="ru-RU" sz="1400" b="1" dirty="0">
                <a:solidFill>
                  <a:srgbClr val="0070C0"/>
                </a:solidFill>
              </a:rPr>
              <a:t>, производительностью 1000 м³/час на портале крана. 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- Гидромониторами </a:t>
            </a:r>
            <a:r>
              <a:rPr lang="ru-RU" sz="1400" b="1" dirty="0">
                <a:solidFill>
                  <a:srgbClr val="0070C0"/>
                </a:solidFill>
              </a:rPr>
              <a:t>и переливными устройствами для обработки трюма. 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- При </a:t>
            </a:r>
            <a:r>
              <a:rPr lang="ru-RU" sz="1400" b="1" dirty="0">
                <a:solidFill>
                  <a:srgbClr val="0070C0"/>
                </a:solidFill>
              </a:rPr>
              <a:t>необходимости МЦС может быть дооборудовано </a:t>
            </a:r>
            <a:r>
              <a:rPr lang="ru-RU" sz="1400" b="1" dirty="0" err="1">
                <a:solidFill>
                  <a:srgbClr val="0070C0"/>
                </a:solidFill>
              </a:rPr>
              <a:t>грунтоприемными</a:t>
            </a: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</a:rPr>
              <a:t>устройствами.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9301"/>
            <a:ext cx="4353410" cy="6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1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08012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М</a:t>
            </a:r>
            <a:r>
              <a:rPr lang="ru-RU" sz="2000" b="1" dirty="0" smtClean="0">
                <a:solidFill>
                  <a:srgbClr val="0070C0"/>
                </a:solidFill>
              </a:rPr>
              <a:t>естные жители часто, по нескольку раз </a:t>
            </a:r>
            <a:r>
              <a:rPr lang="ru-RU" sz="2000" b="1" dirty="0">
                <a:solidFill>
                  <a:srgbClr val="0070C0"/>
                </a:solidFill>
              </a:rPr>
              <a:t>в</a:t>
            </a:r>
            <a:r>
              <a:rPr lang="ru-RU" sz="2000" b="1" dirty="0" smtClean="0">
                <a:solidFill>
                  <a:srgbClr val="0070C0"/>
                </a:solidFill>
              </a:rPr>
              <a:t> день вынуждены </a:t>
            </a:r>
            <a:r>
              <a:rPr lang="ru-RU" sz="2000" b="1" dirty="0">
                <a:solidFill>
                  <a:srgbClr val="0070C0"/>
                </a:solidFill>
              </a:rPr>
              <a:t>«</a:t>
            </a:r>
            <a:r>
              <a:rPr lang="ru-RU" sz="2000" b="1" dirty="0" smtClean="0">
                <a:solidFill>
                  <a:srgbClr val="0070C0"/>
                </a:solidFill>
              </a:rPr>
              <a:t>форсировать» водные преграды вот на таких морально и физически не пригодных для эксплуатации паромов, или  с </a:t>
            </a:r>
            <a:r>
              <a:rPr lang="ru-RU" sz="2000" b="1" dirty="0">
                <a:solidFill>
                  <a:srgbClr val="0070C0"/>
                </a:solidFill>
              </a:rPr>
              <a:t>риском для здоровья и </a:t>
            </a:r>
            <a:r>
              <a:rPr lang="ru-RU" sz="2000" b="1" dirty="0" smtClean="0">
                <a:solidFill>
                  <a:srgbClr val="0070C0"/>
                </a:solidFill>
              </a:rPr>
              <a:t>жизни, перебираясь с одного берега на другой на неприспособленных для этого </a:t>
            </a:r>
            <a:r>
              <a:rPr lang="ru-RU" sz="2000" b="1" dirty="0" err="1" smtClean="0">
                <a:solidFill>
                  <a:srgbClr val="0070C0"/>
                </a:solidFill>
              </a:rPr>
              <a:t>плавсредствах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I:\КОНФЕРЕНЦИЯ 100 лет ЗАПОВЕДНИКУ\DCIM\100NIKON - копия\DSCN9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98" y="2204864"/>
            <a:ext cx="5331645" cy="399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 descr="I:\Р А Б О Ч И Й  С Т О Л\СТАТЬИ в работе\Уляхин . Тамбов Статья ПАРОМЫ\DV00014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0" y="3501008"/>
            <a:ext cx="3600400" cy="2985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231491"/>
            <a:ext cx="8648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НЕОБХОДИМОСТЬ СРОЧНОГО РЕШЕНИЯ ВОДНОТРАНСПОРТНЫХ ПРОБЛЕМ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I:\Р А Б О Ч И Й  С Т О Л\СТАТЬИ в работе\Уляхин . Тамбов Статья ПАРОМЫ\parom11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851920" y="2996952"/>
            <a:ext cx="5166534" cy="3760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7"/>
            <a:ext cx="5191324" cy="11521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2000" b="1" dirty="0">
                <a:solidFill>
                  <a:srgbClr val="0070C0"/>
                </a:solidFill>
              </a:rPr>
              <a:t>САМОХОДНЫЙ ПАРОМ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Изобретение относится к области судостроения, а именно к речным паромным переправам, в частности к самоходным плавучим средствам для перевозки через реки, каналы, протоки автотранспорта, сельскохозяйственной и военной техники, домашних животных и пассажиров с возможностью работы в ледовых условиях.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5" name="Рисунок 4" descr="Отсканировано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0"/>
          <a:stretch>
            <a:fillRect/>
          </a:stretch>
        </p:blipFill>
        <p:spPr bwMode="auto">
          <a:xfrm>
            <a:off x="5613612" y="404664"/>
            <a:ext cx="353038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атент №259604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1" y="1566542"/>
            <a:ext cx="3528392" cy="5163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9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Вот так, на лошадях, рискуя </a:t>
            </a:r>
            <a:r>
              <a:rPr lang="ru-RU" sz="2000" b="1" dirty="0" smtClean="0">
                <a:solidFill>
                  <a:srgbClr val="0070C0"/>
                </a:solidFill>
              </a:rPr>
              <a:t>жизнью, уходила </a:t>
            </a:r>
            <a:r>
              <a:rPr lang="ru-RU" sz="2000" b="1" dirty="0">
                <a:solidFill>
                  <a:srgbClr val="0070C0"/>
                </a:solidFill>
              </a:rPr>
              <a:t>экспедиция Н.Н. Горского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в неизвестность. 7 февраля 1934 г. Экспедиция уходит во льды древнего Хазара.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6043"/>
            <a:ext cx="8168233" cy="53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62" y="1846893"/>
            <a:ext cx="2664296" cy="186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3059832" y="321297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851920" y="321297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347865" y="2708920"/>
            <a:ext cx="2016223" cy="144016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72200" y="2474312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Маршрут экспедиции Н.Н. Горского во льдах Северного Каспия</a:t>
            </a:r>
          </a:p>
        </p:txBody>
      </p:sp>
    </p:spTree>
    <p:extLst>
      <p:ext uri="{BB962C8B-B14F-4D97-AF65-F5344CB8AC3E}">
        <p14:creationId xmlns:p14="http://schemas.microsoft.com/office/powerpoint/2010/main" val="40436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ГУБЕРНАТОР АСТРАХАНСКОЙ ОБЛАСТИ ИГОРЬ БАБУШКИН: ПРИОРИТЕТЫ РАЗВИТИЯ РЕГИОНА – ЭТО ФОРМУЛА РАБОТЫ ДЛЯ ВСЕХ УРОВНЕЙ ВЛАСТИ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297" y="2492896"/>
            <a:ext cx="2818656" cy="3949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«Задача команды, на которую я рассчитываю, – использовать все возможности в полной мере, подтвердить делами, что люди могут нам доверять", - </a:t>
            </a:r>
            <a:r>
              <a:rPr lang="ru-RU" sz="1800" b="1" dirty="0" smtClean="0">
                <a:solidFill>
                  <a:srgbClr val="0070C0"/>
                </a:solidFill>
              </a:rPr>
              <a:t>заявил губернатор </a:t>
            </a:r>
            <a:r>
              <a:rPr lang="ru-RU" sz="1800" b="1" dirty="0">
                <a:solidFill>
                  <a:srgbClr val="0070C0"/>
                </a:solidFill>
              </a:rPr>
              <a:t>Астраханской области Игорь Бабушкин. </a:t>
            </a:r>
          </a:p>
        </p:txBody>
      </p:sp>
      <p:pic>
        <p:nvPicPr>
          <p:cNvPr id="4" name="Рисунок 3" descr="E:\Desktop\19.07.19 -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844824"/>
            <a:ext cx="5940425" cy="3951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0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4149080"/>
            <a:ext cx="5796136" cy="272956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«Вопросы, которые </a:t>
            </a:r>
            <a:r>
              <a:rPr lang="ru-RU" sz="2000" b="1" dirty="0" smtClean="0">
                <a:solidFill>
                  <a:srgbClr val="0070C0"/>
                </a:solidFill>
              </a:rPr>
              <a:t>Вы </a:t>
            </a:r>
            <a:r>
              <a:rPr lang="ru-RU" sz="2000" b="1" dirty="0">
                <a:solidFill>
                  <a:srgbClr val="0070C0"/>
                </a:solidFill>
              </a:rPr>
              <a:t>затронули, входят в число пяти ключевых приоритетов по развитию области, - ответил учёному </a:t>
            </a:r>
            <a:r>
              <a:rPr lang="ru-RU" sz="2000" b="1" dirty="0" smtClean="0">
                <a:solidFill>
                  <a:srgbClr val="0070C0"/>
                </a:solidFill>
              </a:rPr>
              <a:t> губернатор </a:t>
            </a:r>
            <a:r>
              <a:rPr lang="ru-RU" sz="2000" b="1" dirty="0">
                <a:solidFill>
                  <a:srgbClr val="0070C0"/>
                </a:solidFill>
              </a:rPr>
              <a:t>Игорь Бабушкин. - У нас разворачивается активная фаза загрузки судостроительных предприятий, с ОКС мы также будем обсуждать вопрос постройки таких паромов».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3312368" cy="63367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>
                <a:solidFill>
                  <a:srgbClr val="0070C0"/>
                </a:solidFill>
              </a:rPr>
              <a:t>Член экспертного совета, доктор географических наук, председатель регионального отделения русского географического общества Пётр </a:t>
            </a:r>
            <a:r>
              <a:rPr lang="ru-RU" sz="7200" b="1" dirty="0" err="1">
                <a:solidFill>
                  <a:srgbClr val="0070C0"/>
                </a:solidFill>
              </a:rPr>
              <a:t>Бухарицин</a:t>
            </a:r>
            <a:r>
              <a:rPr lang="ru-RU" sz="7200" b="1" dirty="0">
                <a:solidFill>
                  <a:srgbClr val="0070C0"/>
                </a:solidFill>
              </a:rPr>
              <a:t>  </a:t>
            </a:r>
            <a:r>
              <a:rPr lang="ru-RU" sz="7200" b="1" dirty="0">
                <a:solidFill>
                  <a:srgbClr val="FF0000"/>
                </a:solidFill>
              </a:rPr>
              <a:t>рассказал руководителю региона </a:t>
            </a:r>
            <a:r>
              <a:rPr lang="ru-RU" sz="7200" b="1" dirty="0" smtClean="0">
                <a:solidFill>
                  <a:srgbClr val="FF0000"/>
                </a:solidFill>
              </a:rPr>
              <a:t>Игорю </a:t>
            </a:r>
            <a:r>
              <a:rPr lang="ru-RU" sz="7200" b="1" dirty="0">
                <a:solidFill>
                  <a:srgbClr val="FF0000"/>
                </a:solidFill>
              </a:rPr>
              <a:t>Бабушкину о серьёзной экологической </a:t>
            </a:r>
            <a:r>
              <a:rPr lang="ru-RU" sz="7200" b="1" dirty="0" smtClean="0">
                <a:solidFill>
                  <a:srgbClr val="FF0000"/>
                </a:solidFill>
              </a:rPr>
              <a:t>обстановке в </a:t>
            </a:r>
            <a:r>
              <a:rPr lang="ru-RU" sz="7200" b="1" dirty="0">
                <a:solidFill>
                  <a:srgbClr val="FF0000"/>
                </a:solidFill>
              </a:rPr>
              <a:t>зоне западных подстепных </a:t>
            </a:r>
            <a:r>
              <a:rPr lang="ru-RU" sz="7200" b="1" dirty="0" smtClean="0">
                <a:solidFill>
                  <a:srgbClr val="FF0000"/>
                </a:solidFill>
              </a:rPr>
              <a:t>ильменей (ЗПИ);</a:t>
            </a:r>
          </a:p>
          <a:p>
            <a:pPr marL="0" indent="0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b="1" dirty="0">
                <a:solidFill>
                  <a:srgbClr val="FF0000"/>
                </a:solidFill>
              </a:rPr>
              <a:t>О</a:t>
            </a:r>
            <a:r>
              <a:rPr lang="ru-RU" sz="7200" b="1" dirty="0" smtClean="0">
                <a:solidFill>
                  <a:srgbClr val="FF0000"/>
                </a:solidFill>
              </a:rPr>
              <a:t>бмелении </a:t>
            </a:r>
            <a:r>
              <a:rPr lang="ru-RU" sz="7200" b="1" dirty="0">
                <a:solidFill>
                  <a:srgbClr val="FF0000"/>
                </a:solidFill>
              </a:rPr>
              <a:t>Волго-Каспийского </a:t>
            </a:r>
            <a:r>
              <a:rPr lang="ru-RU" sz="7200" b="1" dirty="0" smtClean="0">
                <a:solidFill>
                  <a:srgbClr val="FF0000"/>
                </a:solidFill>
              </a:rPr>
              <a:t>морского судоходного </a:t>
            </a:r>
            <a:r>
              <a:rPr lang="ru-RU" sz="7200" b="1" dirty="0">
                <a:solidFill>
                  <a:srgbClr val="FF0000"/>
                </a:solidFill>
              </a:rPr>
              <a:t>канала. 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По </a:t>
            </a:r>
            <a:r>
              <a:rPr lang="ru-RU" sz="7200" b="1" dirty="0">
                <a:solidFill>
                  <a:srgbClr val="FF0000"/>
                </a:solidFill>
              </a:rPr>
              <a:t>мнению учёного, эти факторы </a:t>
            </a:r>
            <a:r>
              <a:rPr lang="ru-RU" sz="7200" b="1" dirty="0" smtClean="0">
                <a:solidFill>
                  <a:srgbClr val="FF0000"/>
                </a:solidFill>
              </a:rPr>
              <a:t>могут </a:t>
            </a:r>
            <a:r>
              <a:rPr lang="ru-RU" sz="7200" b="1" dirty="0">
                <a:solidFill>
                  <a:srgbClr val="FF0000"/>
                </a:solidFill>
              </a:rPr>
              <a:t>отрицательно повлиять на экономику области. 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Страдают </a:t>
            </a:r>
            <a:r>
              <a:rPr lang="ru-RU" sz="7200" b="1" dirty="0">
                <a:solidFill>
                  <a:srgbClr val="FF0000"/>
                </a:solidFill>
              </a:rPr>
              <a:t>также и жители </a:t>
            </a:r>
            <a:r>
              <a:rPr lang="ru-RU" sz="7200" b="1" dirty="0" smtClean="0">
                <a:solidFill>
                  <a:srgbClr val="FF0000"/>
                </a:solidFill>
              </a:rPr>
              <a:t>многих </a:t>
            </a:r>
            <a:r>
              <a:rPr lang="ru-RU" sz="7200" b="1" dirty="0" err="1" smtClean="0">
                <a:solidFill>
                  <a:srgbClr val="FF0000"/>
                </a:solidFill>
              </a:rPr>
              <a:t>запаромных</a:t>
            </a:r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b="1" dirty="0">
                <a:solidFill>
                  <a:srgbClr val="FF0000"/>
                </a:solidFill>
              </a:rPr>
              <a:t>сёл. 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Ученый </a:t>
            </a:r>
            <a:r>
              <a:rPr lang="ru-RU" sz="7200" b="1" dirty="0">
                <a:solidFill>
                  <a:srgbClr val="FF0000"/>
                </a:solidFill>
              </a:rPr>
              <a:t>обратился с предложением наладить на астраханских судоверфях строительство современных паромов для нужд низовых сёл.</a:t>
            </a:r>
            <a:endParaRPr lang="ru-RU" sz="72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https://xn--80aafo1ajdg3lna.xn--p1ai/upload/editor/01/2019/7d/cb/5d31a35cea02f_05_reg_vnut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5367536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1763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>
                <a:solidFill>
                  <a:srgbClr val="0070C0"/>
                </a:solidFill>
              </a:rPr>
              <a:t>МЕРЫ ПОДДЕРЖКИ ОТЕЧЕСТВЕННЫХ СУДОСТРОИТЕЛЕЙ ОБСУДИЛИ В ГОСДУМЕ.</a:t>
            </a:r>
            <a:r>
              <a:rPr lang="ru-RU" sz="1800" b="1" dirty="0">
                <a:solidFill>
                  <a:srgbClr val="0070C0"/>
                </a:solidFill>
              </a:rPr>
              <a:t/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/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В Государственной Думе (ГД) Российской Федерации под председательством президента Объединенной судостроительной корпорации Алексея Рахманова состоялось обсуждение мер поддержки отечественных судостроителей и развитие лизинговых схем в интересах отечественных производителей.</a:t>
            </a:r>
            <a:br>
              <a:rPr lang="ru-RU" sz="1800" b="1" dirty="0">
                <a:solidFill>
                  <a:srgbClr val="0070C0"/>
                </a:solidFill>
              </a:rPr>
            </a:b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http://pasis30.ru/uploads/images/2%2819%29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48"/>
          <a:stretch/>
        </p:blipFill>
        <p:spPr bwMode="auto">
          <a:xfrm>
            <a:off x="5647002" y="2636912"/>
            <a:ext cx="2741422" cy="3034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2204864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«Развитие гражданского, речного и морского флота является для нас своего рода вызовом. Без государственной поддержки нам было бы действительно не поднять строительство гражданских судов, особенно круизных типа «река-море». И это будет влиять непосредственным образом на все, что мы будем делать, во всех сегментах развития: и атомного судостроения, </a:t>
            </a:r>
            <a:r>
              <a:rPr lang="ru-RU" b="1" dirty="0">
                <a:solidFill>
                  <a:srgbClr val="FF0000"/>
                </a:solidFill>
              </a:rPr>
              <a:t>и, конечно же, вопросов, касающихся обеспечения перевозки пассажиров по рекам между населенными пунктами, находящимися в речных бассейнах», — отметил он.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1529" y="5671126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</a:t>
            </a:r>
            <a:r>
              <a:rPr lang="ru-RU" b="1" dirty="0" smtClean="0">
                <a:solidFill>
                  <a:srgbClr val="0070C0"/>
                </a:solidFill>
              </a:rPr>
              <a:t>резидент </a:t>
            </a:r>
            <a:r>
              <a:rPr lang="ru-RU" b="1" dirty="0">
                <a:solidFill>
                  <a:srgbClr val="0070C0"/>
                </a:solidFill>
              </a:rPr>
              <a:t>Объединенной судостроительной корпорации </a:t>
            </a:r>
            <a:r>
              <a:rPr lang="ru-RU" b="1" dirty="0" smtClean="0">
                <a:solidFill>
                  <a:srgbClr val="0070C0"/>
                </a:solidFill>
              </a:rPr>
              <a:t>Алексей Рахманов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0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293033"/>
            <a:ext cx="6804248" cy="2063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</a:rPr>
              <a:t>С 2017 года Институт морских технологий, энергетики и транспорта реализует в рамках Национальной технологической инициативы рабочей группы «</a:t>
            </a:r>
            <a:r>
              <a:rPr lang="ru-RU" sz="1400" b="1" dirty="0" err="1">
                <a:solidFill>
                  <a:srgbClr val="0070C0"/>
                </a:solidFill>
              </a:rPr>
              <a:t>Маринет</a:t>
            </a:r>
            <a:r>
              <a:rPr lang="ru-RU" sz="1400" b="1" dirty="0">
                <a:solidFill>
                  <a:srgbClr val="0070C0"/>
                </a:solidFill>
              </a:rPr>
              <a:t>» проект «Морская многоцелевая беспилотная платформа» (ММБП). ММБП приводится в движение за счёт силы ветра, используя энергетическое парус-крыло. Все модификации </a:t>
            </a:r>
            <a:r>
              <a:rPr lang="ru-RU" sz="1400" b="1" dirty="0" smtClean="0">
                <a:solidFill>
                  <a:srgbClr val="0070C0"/>
                </a:solidFill>
              </a:rPr>
              <a:t>ММБП </a:t>
            </a:r>
            <a:r>
              <a:rPr lang="ru-RU" sz="1400" b="1" dirty="0">
                <a:solidFill>
                  <a:srgbClr val="0070C0"/>
                </a:solidFill>
              </a:rPr>
              <a:t>оснащены композитным парусом-крылом, что обусловлено необходимостью долговечной работы и прочностью конструкции. Применение паруса-крыла с полу гибкими высокоэффективными гетеро структурными солнечными элементами даёт преимущество перед традиционным парусом, повышает надежность, а также, учитывая аэродинамические свойства, повышает ходовые качества и энерговооруженность ММБП. В октябре 2018 года авторами проекта получен патент №184588 «Без экипажное парусное судно».</a:t>
            </a:r>
          </a:p>
        </p:txBody>
      </p:sp>
      <p:pic>
        <p:nvPicPr>
          <p:cNvPr id="4" name="Рисунок 3" descr="http://pasis30.ru/uploads/images/%D0%91%D0%B5%D1%81%D0%BF%D0%B8%D0%BB%D0%BE%D1%82%D0%BD%D0%B8%D0%BA%20%D0%90%D0%93%D0%A2%D0%A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1" y="68897"/>
            <a:ext cx="2204181" cy="328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E:\Desktop\РАБОЧИЕ ДОКУМЕНТЫ-2019\Судно на воздушной подушке 07-05-2019_19-53-56\26962347_1209772299158086_9025001131300768691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24525" b="8679"/>
          <a:stretch/>
        </p:blipFill>
        <p:spPr bwMode="auto">
          <a:xfrm>
            <a:off x="5220072" y="4098586"/>
            <a:ext cx="3469744" cy="172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64088" y="5730407"/>
            <a:ext cx="3024336" cy="90038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ГРУЗОВАЯ ПЛАТФОРМА НА ВОЗДУШНОЙ ПОДУШКЕ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871460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МОРСКАЯ МНОГОЦЕЛЕВАЯ БЕСПИЛОТНАЯ ПЛАТФОРМА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260648"/>
            <a:ext cx="393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ПЕРСПЕКТИВНЫЕ ВИДЫ ТРАНСПОРТА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L:\фото Деятельность АО РГО\EwDAp4VrPWg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10428"/>
            <a:ext cx="3448796" cy="22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6138473"/>
            <a:ext cx="4110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А. Титов, директор Института </a:t>
            </a:r>
            <a:r>
              <a:rPr lang="ru-RU" b="1" dirty="0">
                <a:solidFill>
                  <a:srgbClr val="0070C0"/>
                </a:solidFill>
              </a:rPr>
              <a:t>морских </a:t>
            </a:r>
            <a:r>
              <a:rPr lang="ru-RU" b="1" dirty="0" smtClean="0">
                <a:solidFill>
                  <a:srgbClr val="0070C0"/>
                </a:solidFill>
              </a:rPr>
              <a:t>технологий (Астрахань)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99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E:\Ф О Т О Г Р А Ф И И и ВИДЕО\Фото Бухарицина П.И. Экспедиция Эковолна в Астрахани-\Катамаран у 17 пристани в Астрахан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288365" cy="24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Ф О Т О Г Р А Ф И И и ВИДЕО\ЭКОВОЛНА.Астрахань-Каспийское море-Астрахань. 09-12.2018г.DCIM\100D5000\DSC_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518227" cy="366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Ф О Т О Г Р А Ф И И и ВИДЕО\ЭКОВОЛНА.Астрахань-Каспийское море-Астрахань. 09-12.2018г.DCIM\100D5000\DSC_0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824536" cy="32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5031178"/>
            <a:ext cx="4067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 2018 году </a:t>
            </a:r>
            <a:r>
              <a:rPr lang="ru-RU" b="1" dirty="0" smtClean="0">
                <a:solidFill>
                  <a:srgbClr val="FF0000"/>
                </a:solidFill>
              </a:rPr>
              <a:t>катамаран на солнечной энергии </a:t>
            </a:r>
            <a:r>
              <a:rPr lang="ru-RU" b="1" dirty="0" smtClean="0">
                <a:solidFill>
                  <a:srgbClr val="0070C0"/>
                </a:solidFill>
              </a:rPr>
              <a:t>прошел по маршруту: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С-Петербург – Каспийское море около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6 тыс. км не затратив ни капли традиционного топлива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3934797"/>
            <a:ext cx="4211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УНИКАЛЬНАЯ РОССИЙСКАЯ ЭКСПЕДИЦИЯ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«ЭКОВОЛНА-2018»</a:t>
            </a:r>
          </a:p>
        </p:txBody>
      </p:sp>
    </p:spTree>
    <p:extLst>
      <p:ext uri="{BB962C8B-B14F-4D97-AF65-F5344CB8AC3E}">
        <p14:creationId xmlns:p14="http://schemas.microsoft.com/office/powerpoint/2010/main" val="37204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Ф О Т О\ФОТО ПЕТР БУХАРИЦИН\DSCN4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4891" y="18356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70C0"/>
                </a:solidFill>
              </a:rPr>
              <a:t>СПАСИБО ЗА ВНИМАНИЕ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784976" cy="115212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70C0"/>
                </a:solidFill>
              </a:rPr>
              <a:t>1953 год. </a:t>
            </a:r>
            <a:r>
              <a:rPr lang="ru-RU" sz="1800" b="1" dirty="0">
                <a:solidFill>
                  <a:srgbClr val="0070C0"/>
                </a:solidFill>
              </a:rPr>
              <a:t>С</a:t>
            </a:r>
            <a:r>
              <a:rPr lang="ru-RU" sz="1800" b="1" dirty="0" smtClean="0">
                <a:solidFill>
                  <a:srgbClr val="0070C0"/>
                </a:solidFill>
              </a:rPr>
              <a:t>амодельный </a:t>
            </a:r>
            <a:r>
              <a:rPr lang="ru-RU" sz="1800" b="1" dirty="0">
                <a:solidFill>
                  <a:srgbClr val="0070C0"/>
                </a:solidFill>
              </a:rPr>
              <a:t>буер. П</a:t>
            </a:r>
            <a:r>
              <a:rPr lang="ru-RU" sz="1800" b="1" dirty="0" smtClean="0">
                <a:solidFill>
                  <a:srgbClr val="0070C0"/>
                </a:solidFill>
              </a:rPr>
              <a:t>одобный </a:t>
            </a:r>
            <a:r>
              <a:rPr lang="ru-RU" sz="1800" b="1" dirty="0">
                <a:solidFill>
                  <a:srgbClr val="0070C0"/>
                </a:solidFill>
              </a:rPr>
              <a:t>тип  </a:t>
            </a:r>
            <a:r>
              <a:rPr lang="ru-RU" sz="1800" b="1" dirty="0" smtClean="0">
                <a:solidFill>
                  <a:srgbClr val="0070C0"/>
                </a:solidFill>
              </a:rPr>
              <a:t>транспортного средства  представлял собой </a:t>
            </a:r>
            <a:r>
              <a:rPr lang="ru-RU" sz="1800" b="1" dirty="0">
                <a:solidFill>
                  <a:srgbClr val="0070C0"/>
                </a:solidFill>
              </a:rPr>
              <a:t>дешёвый, весьма удобный и безопасный вид транспорта для производства </a:t>
            </a:r>
            <a:r>
              <a:rPr lang="ru-RU" sz="1800" b="1" dirty="0" smtClean="0">
                <a:solidFill>
                  <a:srgbClr val="0070C0"/>
                </a:solidFill>
              </a:rPr>
              <a:t>зимних работ в низовьях Волги и Северном Каспии.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E:\МОЯ КНИГА\Материалы к статье Дневник одной\0_1484a8_634ff499_XXXL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/>
          <a:stretch/>
        </p:blipFill>
        <p:spPr bwMode="auto">
          <a:xfrm>
            <a:off x="611560" y="188640"/>
            <a:ext cx="7869632" cy="50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2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ИЗ ИСТОРИИ АВИАЦИОННЫХ ИССЛЕДОВАНИЙ НА КАСПИЙСКОМ МОРЕ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2" y="980728"/>
            <a:ext cx="2664295" cy="26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653136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Первые полеты с целью выполнения ледовой разведки на Каспийском море эпизодически совершались </a:t>
            </a:r>
            <a:r>
              <a:rPr lang="ru-RU" b="1" dirty="0" smtClean="0">
                <a:solidFill>
                  <a:srgbClr val="FF0000"/>
                </a:solidFill>
              </a:rPr>
              <a:t>с </a:t>
            </a:r>
            <a:r>
              <a:rPr lang="ru-RU" b="1" dirty="0">
                <a:solidFill>
                  <a:srgbClr val="FF0000"/>
                </a:solidFill>
              </a:rPr>
              <a:t>конца 20-х годов. </a:t>
            </a:r>
            <a:r>
              <a:rPr lang="ru-RU" b="1" dirty="0">
                <a:solidFill>
                  <a:srgbClr val="0070C0"/>
                </a:solidFill>
              </a:rPr>
              <a:t>В Астрахань самолеты прилетали поздней осенью с подмосковного </a:t>
            </a:r>
            <a:r>
              <a:rPr lang="ru-RU" b="1" dirty="0" smtClean="0">
                <a:solidFill>
                  <a:srgbClr val="0070C0"/>
                </a:solidFill>
              </a:rPr>
              <a:t>аэродрома </a:t>
            </a:r>
            <a:r>
              <a:rPr lang="ru-RU" b="1" dirty="0">
                <a:solidFill>
                  <a:srgbClr val="0070C0"/>
                </a:solidFill>
              </a:rPr>
              <a:t>и, описав над городом круг, садились в степи за железнодорожным вокзалом (ныне район улицы Яблочкова).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В августе 1933 года Волго-Каспийский </a:t>
            </a:r>
            <a:r>
              <a:rPr lang="ru-RU" b="1" dirty="0" err="1">
                <a:solidFill>
                  <a:srgbClr val="0070C0"/>
                </a:solidFill>
              </a:rPr>
              <a:t>Госрыбтрест</a:t>
            </a:r>
            <a:r>
              <a:rPr lang="ru-RU" b="1" dirty="0">
                <a:solidFill>
                  <a:srgbClr val="0070C0"/>
                </a:solidFill>
              </a:rPr>
              <a:t> “</a:t>
            </a:r>
            <a:r>
              <a:rPr lang="ru-RU" b="1" dirty="0" err="1">
                <a:solidFill>
                  <a:srgbClr val="0070C0"/>
                </a:solidFill>
              </a:rPr>
              <a:t>Севкаспрыба</a:t>
            </a:r>
            <a:r>
              <a:rPr lang="ru-RU" b="1" dirty="0">
                <a:solidFill>
                  <a:srgbClr val="0070C0"/>
                </a:solidFill>
              </a:rPr>
              <a:t>” приобрел свой первый самолет Ш-2. Его пилотом был </a:t>
            </a:r>
            <a:r>
              <a:rPr lang="ru-RU" b="1" dirty="0" err="1">
                <a:solidFill>
                  <a:srgbClr val="0070C0"/>
                </a:solidFill>
              </a:rPr>
              <a:t>Н.А.Янишевский</a:t>
            </a:r>
            <a:r>
              <a:rPr lang="ru-RU" b="1" dirty="0">
                <a:solidFill>
                  <a:srgbClr val="0070C0"/>
                </a:solidFill>
              </a:rPr>
              <a:t>. Экипаж этого самолета и стал впоследствии ядром будущего Астраханского объединенного авиаотряда.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5789417" cy="364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4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3998" y="2553849"/>
            <a:ext cx="3900002" cy="270377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80-е годы  ХХ в. Ледовая </a:t>
            </a:r>
            <a:r>
              <a:rPr lang="ru-RU" sz="1200" b="1" dirty="0">
                <a:solidFill>
                  <a:srgbClr val="0070C0"/>
                </a:solidFill>
              </a:rPr>
              <a:t>авиаразведка в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>
                <a:solidFill>
                  <a:srgbClr val="0070C0"/>
                </a:solidFill>
              </a:rPr>
              <a:t>Северном </a:t>
            </a:r>
            <a:r>
              <a:rPr lang="ru-RU" sz="1200" b="1" dirty="0" smtClean="0">
                <a:solidFill>
                  <a:srgbClr val="0070C0"/>
                </a:solidFill>
              </a:rPr>
              <a:t>Каспии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</a:rPr>
              <a:t>на самолёте Ил-14.</a:t>
            </a:r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-14~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23" y="287574"/>
            <a:ext cx="2965272" cy="214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3" y="1358225"/>
            <a:ext cx="3528392" cy="240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765099"/>
            <a:ext cx="5076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</a:rPr>
              <a:t>Гидросамолет </a:t>
            </a:r>
            <a:r>
              <a:rPr lang="ru-RU" sz="1200" b="1" dirty="0">
                <a:solidFill>
                  <a:srgbClr val="0070C0"/>
                </a:solidFill>
              </a:rPr>
              <a:t>МП-1 Астраханского авиаотряда. Фото 1939 г. Планомерные ледовые авиаразведки на Каспийском море не прекращались и в военные сороковые годы.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7" name="Picture 2" descr="E:\МОЯ КНИГА\Отсканирова 26.03.2018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74762"/>
            <a:ext cx="3490092" cy="21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283968" y="5677273"/>
            <a:ext cx="4752527" cy="11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140" y="4468016"/>
            <a:ext cx="1872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err="1">
                <a:solidFill>
                  <a:srgbClr val="0070C0"/>
                </a:solidFill>
              </a:rPr>
              <a:t>Бортнаблюдатели</a:t>
            </a:r>
            <a:r>
              <a:rPr lang="ru-RU" sz="1200" b="1" dirty="0">
                <a:solidFill>
                  <a:srgbClr val="0070C0"/>
                </a:solidFill>
              </a:rPr>
              <a:t>, из числа океанологов и гидрологов, проходили  обучение в Ростовском учебно-тренировочном летном отряде и на курсах ледовых разведчиков в ААНИИ. На фотографии – очередной выпуск ледовых разведчиков 1988г. </a:t>
            </a:r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9" name="Picture 2" descr="F:\796402\Титульные листы  ПУБЛИКАЦИЙ\Титульные листы МОНОГРАФИЙ\История авиационной ледовой разведк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18167"/>
            <a:ext cx="2736304" cy="379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4794"/>
            <a:ext cx="6249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 концу 30-х гг. вся гидрометеорологическая служба нашей страны полностью перешла от отдельных консультаций к планомерным аэровизуальным наблюдениям за состоянием ледяного покрова морей, крупных рек и </a:t>
            </a:r>
            <a:r>
              <a:rPr lang="ru-RU" b="1" dirty="0" smtClean="0">
                <a:solidFill>
                  <a:srgbClr val="0070C0"/>
                </a:solidFill>
              </a:rPr>
              <a:t>озер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8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4941168"/>
            <a:ext cx="3538736" cy="172819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solidFill>
                  <a:srgbClr val="0070C0"/>
                </a:solidFill>
              </a:rPr>
              <a:t>60-е годы ХХ в. СПБУ </a:t>
            </a:r>
            <a:r>
              <a:rPr lang="ru-RU" sz="1800" b="1" dirty="0">
                <a:solidFill>
                  <a:srgbClr val="0070C0"/>
                </a:solidFill>
              </a:rPr>
              <a:t>конструкции Е.М. </a:t>
            </a:r>
            <a:r>
              <a:rPr lang="ru-RU" sz="1800" b="1" dirty="0" err="1" smtClean="0">
                <a:solidFill>
                  <a:srgbClr val="0070C0"/>
                </a:solidFill>
              </a:rPr>
              <a:t>Копайгородского</a:t>
            </a:r>
            <a:r>
              <a:rPr lang="ru-RU" sz="1800" b="1" dirty="0" smtClean="0">
                <a:solidFill>
                  <a:srgbClr val="0070C0"/>
                </a:solidFill>
              </a:rPr>
              <a:t> </a:t>
            </a:r>
            <a:r>
              <a:rPr lang="ru-RU" sz="1800" b="1" dirty="0">
                <a:solidFill>
                  <a:srgbClr val="0070C0"/>
                </a:solidFill>
              </a:rPr>
              <a:t>на Северном Каспии. Фото из архива </a:t>
            </a:r>
            <a:r>
              <a:rPr lang="ru-RU" sz="1800" b="1" dirty="0" smtClean="0">
                <a:solidFill>
                  <a:srgbClr val="0070C0"/>
                </a:solidFill>
              </a:rPr>
              <a:t>АЗГМО.</a:t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800" b="1" dirty="0" smtClean="0">
                <a:solidFill>
                  <a:srgbClr val="0070C0"/>
                </a:solidFill>
              </a:rPr>
              <a:t>В Баку было построено 5 или 6 таких платформ, которые многие годы использовались на Каспии и Черном море в качестве стационарных океанологических платформ.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59" y="332656"/>
            <a:ext cx="3294365" cy="4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:\796402\Рабочий стол-2018\ХХХХХХХХХХ   МОНОГРАФИЯ по Каспийским льдам\П Р И Л О Ж Е Н И Я\Отсканировано 02.04.2019 15-25..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1" y="188640"/>
            <a:ext cx="448629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340701" cy="282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0454" y="3003947"/>
            <a:ext cx="483488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70C0"/>
                </a:solidFill>
              </a:rPr>
              <a:t>ГИДРОЛОГИЧЕСКИЕ </a:t>
            </a:r>
            <a:r>
              <a:rPr lang="ru-RU" sz="1800" b="1" dirty="0" smtClean="0">
                <a:solidFill>
                  <a:srgbClr val="0070C0"/>
                </a:solidFill>
              </a:rPr>
              <a:t>РАБОТЫ</a:t>
            </a:r>
            <a:endParaRPr lang="ru-RU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1" y="2420888"/>
            <a:ext cx="4480411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Экспериментальный рейс ледокола «Капитан </a:t>
            </a:r>
            <a:r>
              <a:rPr lang="ru-RU" sz="1800" b="1" dirty="0" err="1" smtClean="0">
                <a:solidFill>
                  <a:srgbClr val="0070C0"/>
                </a:solidFill>
              </a:rPr>
              <a:t>Крутов</a:t>
            </a:r>
            <a:r>
              <a:rPr lang="ru-RU" sz="1800" b="1" dirty="0" smtClean="0">
                <a:solidFill>
                  <a:srgbClr val="0070C0"/>
                </a:solidFill>
              </a:rPr>
              <a:t>» </a:t>
            </a:r>
            <a:r>
              <a:rPr lang="ru-RU" sz="1800" b="1" dirty="0">
                <a:solidFill>
                  <a:srgbClr val="0070C0"/>
                </a:solidFill>
              </a:rPr>
              <a:t>на </a:t>
            </a:r>
            <a:r>
              <a:rPr lang="ru-RU" sz="1800" b="1" dirty="0" smtClean="0">
                <a:solidFill>
                  <a:srgbClr val="0070C0"/>
                </a:solidFill>
              </a:rPr>
              <a:t>Нижней Волге по маршруту Астрахань – Волгоград.  </a:t>
            </a:r>
            <a:r>
              <a:rPr lang="ru-RU" sz="1800" b="1" dirty="0">
                <a:solidFill>
                  <a:srgbClr val="0070C0"/>
                </a:solidFill>
              </a:rPr>
              <a:t>Февраль 1979 </a:t>
            </a:r>
            <a:r>
              <a:rPr lang="ru-RU" sz="1800" b="1" dirty="0" smtClean="0">
                <a:solidFill>
                  <a:srgbClr val="0070C0"/>
                </a:solidFill>
              </a:rPr>
              <a:t>г.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F:\796402\Рабочий стол-2018\ХХХХХХХХХХ   МОНОГРАФИЯ по Каспийским льдам\П Р И Л О Ж Е Н И Я\Ледокол Капитан Крутов на Волге Февраль 1979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082105" cy="27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Desktop\М  О  И       М  О  Н  О  Г  Р  А  Ф  И  И\ТЕХНИКА МОЛОДЕЖИ В любое время года\Техника молодёжи №10, 1984-с.3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72" y="404664"/>
            <a:ext cx="4734326" cy="625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8680"/>
            <a:ext cx="4358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РАБОТЫ ПО ПОДГОТОВКЕ К ГИДРОМЕТЕОРОЛОГИЧЕСКОМУ ОБЕСПЕЧЕНИЮ ПЕРЕХОДА  РЕЧНОНОГО И МОРСКОГО  ФЛОТА В НИЗОВЬЕ ВОЛГИ И КАСПИЙСКОМ МОРЕ НА КРУГЛОГОДИЧНУЮ НАВИГАЦИЮ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1991</Words>
  <Application>Microsoft Office PowerPoint</Application>
  <PresentationFormat>Экран (4:3)</PresentationFormat>
  <Paragraphs>151</Paragraphs>
  <Slides>45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Acrobat Document</vt:lpstr>
      <vt:lpstr>   </vt:lpstr>
      <vt:lpstr>Презентация PowerPoint</vt:lpstr>
      <vt:lpstr>Силами Волжской описной партии в ноябре 1886 года был организован Астраханский водомерный пост на реке Волге – в месте отделения от неё протока Кутум. Этот пост функционировал более 100 лет, и лишь в начале двухтысячных был перенесён, и установлен на устое автодорожного моста через Волгу. На фото - старейший сотрудник гидрометеорологической службы СССР, наблюдатель Астраханского водомерного поста Ольга Ивановна Крайнова.</vt:lpstr>
      <vt:lpstr>Вот так, на лошадях, рискуя жизнью, уходила экспедиция Н.Н. Горского в неизвестность. 7 февраля 1934 г. Экспедиция уходит во льды древнего Хазара.</vt:lpstr>
      <vt:lpstr>1953 год. Самодельный буер. Подобный тип  транспортного средства  представлял собой дешёвый, весьма удобный и безопасный вид транспорта для производства зимних работ в низовьях Волги и Северном Каспии.</vt:lpstr>
      <vt:lpstr>ИЗ ИСТОРИИ АВИАЦИОННЫХ ИССЛЕДОВАНИЙ НА КАСПИЙСКОМ МОРЕ </vt:lpstr>
      <vt:lpstr>80-е годы  ХХ в. Ледовая авиаразведка в Северном Каспии на самолёте Ил-14.</vt:lpstr>
      <vt:lpstr>60-е годы ХХ в. СПБУ конструкции Е.М. Копайгородского на Северном Каспии. Фото из архива АЗГМО. В Баку было построено 5 или 6 таких платформ, которые многие годы использовались на Каспии и Черном море в качестве стационарных океанологических платформ.</vt:lpstr>
      <vt:lpstr>Экспериментальный рейс ледокола «Капитан Крутов» на Нижней Волге по маршруту Астрахань – Волгоград.  Февраль 1979 г.</vt:lpstr>
      <vt:lpstr>Презентация PowerPoint</vt:lpstr>
      <vt:lpstr>ГИДРОМЕТЕОРОЛОГИЧЕСКОЕ ОБЕСПЕЧЕНИЕ СУДОХОДСТВА ПО ВКМСК  </vt:lpstr>
      <vt:lpstr>Презентация PowerPoint</vt:lpstr>
      <vt:lpstr>ПУБЛИКАЦИИ           Выпуск 1, 1992                                                                         Выпуск 2, 1996                                                     </vt:lpstr>
      <vt:lpstr>С 1975 г. в оперативной работе синоптиков и океанологов стала широко внедряться спутниковая информация.</vt:lpstr>
      <vt:lpstr>ВКЛАД КАСПИЙСКОЙ ФЛОТИЛИИ В  ГИДРОМЕТЕОРОЛОГИЧЕСКИЙ МОНИТОРИНГ КАСПИЙСКОГО МОРЯ</vt:lpstr>
      <vt:lpstr>ПОМОЩЬ В СОЗДАНИИ И СТАНОВЛЕНИИ ГМЦ КФл ПОСЛЕ ЕЕ ПЕРЕБАЗИРОВАНИЯ ИЗ БАКУ В АСТРАХАНЬ</vt:lpstr>
      <vt:lpstr>Чучело белуги в Астраханском музее-заповеднике</vt:lpstr>
      <vt:lpstr>А это пираты ХХI века, браконьеры! Уничтожают остатки некогда самой большой популяции осетровых в мире</vt:lpstr>
      <vt:lpstr>Презентация PowerPoint</vt:lpstr>
      <vt:lpstr> Так оживленно было на острове Малый Жемчужный и зимой и летом</vt:lpstr>
      <vt:lpstr>Было</vt:lpstr>
      <vt:lpstr>Презентация PowerPoint</vt:lpstr>
      <vt:lpstr>Презентация PowerPoint</vt:lpstr>
      <vt:lpstr>Презентация PowerPoint</vt:lpstr>
      <vt:lpstr>РАСПРЕДЕЛЕНИЕ ГЛУБИН В СЕВЕРНОМ КАСПИИ</vt:lpstr>
      <vt:lpstr>Расположение гряд торосов (слева) и стамух (справа) на Северном Каспии в суровые (а), умеренные (б) и мягкие (в) зимы; стамухи: 1– осеннего и 2 – зимнего происхождения, 3 – максимальное положение кромки льда (по Бухарицину, 1984)</vt:lpstr>
      <vt:lpstr>Презентация PowerPoint</vt:lpstr>
      <vt:lpstr>Презентация PowerPoint</vt:lpstr>
      <vt:lpstr>Эфемерный островок, образовавшийся в результате выпахивающего действия дрейфующих льдов</vt:lpstr>
      <vt:lpstr>Презентация PowerPoint</vt:lpstr>
      <vt:lpstr>Презентация PowerPoint</vt:lpstr>
      <vt:lpstr>ПРЕДЛОЖЕНИЯ ПО ОБЕСПЕЧЕНИЮ БЕЗОПАСНОСТИ МОРЕПЛАВАНИЯ И ДЕЯТЕЛЬНОСТИ МОРСКИХ ОТРАСЛЕЙ НА КАСПИЙСКОМ МОРЕ</vt:lpstr>
      <vt:lpstr>УСТРОЙСТВО ДЛЯ ЗАЩИТЫ БУРОВЫХ ОБЪЕКТОВ ОТ РАЗРУШЕНИЯ ПРИ ДВИЖЕНИИ ЛЕДЯНЫХ ПОЛЕЙ </vt:lpstr>
      <vt:lpstr>Презентация PowerPoint</vt:lpstr>
      <vt:lpstr>ПРЕДЛАГАЕМЫЙ СПОСОБ ПРОИЗВОДСТВА ДНОУГЛУБИТЕЛЬНЫХ РАБОТ В ВКМСК</vt:lpstr>
      <vt:lpstr>ПРЕДЛАГАЕМАЯ СХЕМА ДНОУГЛУБИТЕЛЬНЫХ РАБОТ ПРИ СОВМЕСТНОМ ИСПОЛЬЗОВАНИИ САМООТВОЗНОГО ЗЕМЛЕСОСА (СЗС)  И НЕСКОЛЬКИХ СПЕЦИАЛЬНЫХ МНОГОЦЕЛЕВЫХ СУДОВ (МЦС). </vt:lpstr>
      <vt:lpstr>НЕФТЕРУДОВОЗ ПРОЕКТА 1570</vt:lpstr>
      <vt:lpstr>Местные жители часто, по нескольку раз в день вынуждены «форсировать» водные преграды вот на таких морально и физически не пригодных для эксплуатации паромов, или  с риском для здоровья и жизни, перебираясь с одного берега на другой на неприспособленных для этого плавсредствах.</vt:lpstr>
      <vt:lpstr>       САМОХОДНЫЙ ПАРОМ Изобретение относится к области судостроения, а именно к речным паромным переправам, в частности к самоходным плавучим средствам для перевозки через реки, каналы, протоки автотранспорта, сельскохозяйственной и военной техники, домашних животных и пассажиров с возможностью работы в ледовых условиях.          </vt:lpstr>
      <vt:lpstr>ГУБЕРНАТОР АСТРАХАНСКОЙ ОБЛАСТИ ИГОРЬ БАБУШКИН: ПРИОРИТЕТЫ РАЗВИТИЯ РЕГИОНА – ЭТО ФОРМУЛА РАБОТЫ ДЛЯ ВСЕХ УРОВНЕЙ ВЛАСТИ </vt:lpstr>
      <vt:lpstr>«Вопросы, которые Вы затронули, входят в число пяти ключевых приоритетов по развитию области, - ответил учёному  губернатор Игорь Бабушкин. - У нас разворачивается активная фаза загрузки судостроительных предприятий, с ОКС мы также будем обсуждать вопрос постройки таких паромов». </vt:lpstr>
      <vt:lpstr>    МЕРЫ ПОДДЕРЖКИ ОТЕЧЕСТВЕННЫХ СУДОСТРОИТЕЛЕЙ ОБСУДИЛИ В ГОСДУМЕ.  В Государственной Думе (ГД) Российской Федерации под председательством президента Объединенной судостроительной корпорации Алексея Рахманова состоялось обсуждение мер поддержки отечественных судостроителей и развитие лизинговых схем в интересах отечественных производителей. </vt:lpstr>
      <vt:lpstr>ГРУЗОВАЯ ПЛАТФОРМА НА ВОЗДУШНОЙ ПОДУШКЕ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Piter</dc:creator>
  <cp:lastModifiedBy>Piter</cp:lastModifiedBy>
  <cp:revision>192</cp:revision>
  <dcterms:created xsi:type="dcterms:W3CDTF">2019-11-18T07:38:44Z</dcterms:created>
  <dcterms:modified xsi:type="dcterms:W3CDTF">2019-11-25T14:34:34Z</dcterms:modified>
</cp:coreProperties>
</file>